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256" r:id="rId5"/>
    <p:sldId id="277" r:id="rId6"/>
    <p:sldId id="311" r:id="rId7"/>
    <p:sldId id="316" r:id="rId8"/>
    <p:sldId id="312" r:id="rId9"/>
    <p:sldId id="290" r:id="rId10"/>
    <p:sldId id="262" r:id="rId11"/>
    <p:sldId id="261" r:id="rId12"/>
    <p:sldId id="289" r:id="rId13"/>
    <p:sldId id="314" r:id="rId14"/>
    <p:sldId id="258" r:id="rId15"/>
    <p:sldId id="280" r:id="rId16"/>
    <p:sldId id="295" r:id="rId17"/>
    <p:sldId id="297" r:id="rId18"/>
    <p:sldId id="296" r:id="rId19"/>
    <p:sldId id="298" r:id="rId20"/>
    <p:sldId id="313" r:id="rId21"/>
    <p:sldId id="299" r:id="rId22"/>
    <p:sldId id="302" r:id="rId23"/>
    <p:sldId id="266" r:id="rId24"/>
    <p:sldId id="304" r:id="rId25"/>
    <p:sldId id="305" r:id="rId26"/>
    <p:sldId id="309" r:id="rId27"/>
    <p:sldId id="310" r:id="rId28"/>
    <p:sldId id="306" r:id="rId29"/>
    <p:sldId id="307" r:id="rId30"/>
    <p:sldId id="308" r:id="rId31"/>
    <p:sldId id="276" r:id="rId3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75970" autoAdjust="0"/>
  </p:normalViewPr>
  <p:slideViewPr>
    <p:cSldViewPr snapToGrid="0">
      <p:cViewPr varScale="1">
        <p:scale>
          <a:sx n="65" d="100"/>
          <a:sy n="65" d="100"/>
        </p:scale>
        <p:origin x="1368" y="53"/>
      </p:cViewPr>
      <p:guideLst>
        <p:guide orient="horz" pos="3360"/>
        <p:guide pos="3840"/>
      </p:guideLst>
    </p:cSldViewPr>
  </p:slideViewPr>
  <p:notesTextViewPr>
    <p:cViewPr>
      <p:scale>
        <a:sx n="1" d="1"/>
        <a:sy n="1" d="1"/>
      </p:scale>
      <p:origin x="0" y="0"/>
    </p:cViewPr>
  </p:notesTextViewPr>
  <p:sorterViewPr>
    <p:cViewPr>
      <p:scale>
        <a:sx n="100" d="100"/>
        <a:sy n="100" d="100"/>
      </p:scale>
      <p:origin x="0" y="-2774"/>
    </p:cViewPr>
  </p:sorter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売上</c:v>
                </c:pt>
              </c:strCache>
            </c:strRef>
          </c:tx>
          <c:dPt>
            <c:idx val="0"/>
            <c:bubble3D val="0"/>
            <c:spPr>
              <a:solidFill>
                <a:schemeClr val="accent5">
                  <a:shade val="76000"/>
                </a:schemeClr>
              </a:solidFill>
              <a:ln>
                <a:noFill/>
              </a:ln>
              <a:effectLst/>
            </c:spPr>
            <c:extLst>
              <c:ext xmlns:c16="http://schemas.microsoft.com/office/drawing/2014/chart" uri="{C3380CC4-5D6E-409C-BE32-E72D297353CC}">
                <c16:uniqueId val="{00000001-D053-449F-8EEE-DAFE02C9D55A}"/>
              </c:ext>
            </c:extLst>
          </c:dPt>
          <c:dPt>
            <c:idx val="1"/>
            <c:bubble3D val="0"/>
            <c:spPr>
              <a:solidFill>
                <a:schemeClr val="bg1"/>
              </a:solidFill>
              <a:ln>
                <a:solidFill>
                  <a:schemeClr val="tx1"/>
                </a:solidFill>
              </a:ln>
              <a:effectLst/>
            </c:spPr>
            <c:extLst>
              <c:ext xmlns:c16="http://schemas.microsoft.com/office/drawing/2014/chart" uri="{C3380CC4-5D6E-409C-BE32-E72D297353CC}">
                <c16:uniqueId val="{00000003-D053-449F-8EEE-DAFE02C9D55A}"/>
              </c:ext>
            </c:extLst>
          </c:dPt>
          <c:dLbls>
            <c:dLbl>
              <c:idx val="0"/>
              <c:layout>
                <c:manualLayout>
                  <c:x val="1.5783182740476021E-2"/>
                  <c:y val="-0.12311118834244132"/>
                </c:manualLayout>
              </c:layout>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extLst>
                <c:ext xmlns:c15="http://schemas.microsoft.com/office/drawing/2012/chart" uri="{CE6537A1-D6FC-4f65-9D91-7224C49458BB}">
                  <c15:layout>
                    <c:manualLayout>
                      <c:w val="0.13124708119034131"/>
                      <c:h val="9.8078723059739331E-2"/>
                    </c:manualLayout>
                  </c15:layout>
                </c:ext>
                <c:ext xmlns:c16="http://schemas.microsoft.com/office/drawing/2014/chart" uri="{C3380CC4-5D6E-409C-BE32-E72D297353CC}">
                  <c16:uniqueId val="{00000001-D053-449F-8EEE-DAFE02C9D55A}"/>
                </c:ext>
              </c:extLst>
            </c:dLbl>
            <c:dLbl>
              <c:idx val="1"/>
              <c:layout>
                <c:manualLayout>
                  <c:x val="1.1748424636783396E-3"/>
                  <c:y val="-9.1885097492786186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extLst>
                <c:ext xmlns:c15="http://schemas.microsoft.com/office/drawing/2012/chart" uri="{CE6537A1-D6FC-4f65-9D91-7224C49458BB}">
                  <c15:layout>
                    <c:manualLayout>
                      <c:w val="0.10639725748575428"/>
                      <c:h val="9.0487034890170959E-2"/>
                    </c:manualLayout>
                  </c15:layout>
                </c:ext>
                <c:ext xmlns:c16="http://schemas.microsoft.com/office/drawing/2014/chart" uri="{C3380CC4-5D6E-409C-BE32-E72D297353CC}">
                  <c16:uniqueId val="{00000003-D053-449F-8EEE-DAFE02C9D55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終わらせられない</c:v>
                </c:pt>
                <c:pt idx="1">
                  <c:v>終わらせられる</c:v>
                </c:pt>
              </c:strCache>
              <c:extLst/>
            </c:strRef>
          </c:cat>
          <c:val>
            <c:numRef>
              <c:f>Sheet1!$B$2:$B$3</c:f>
              <c:numCache>
                <c:formatCode>General</c:formatCode>
                <c:ptCount val="2"/>
                <c:pt idx="0">
                  <c:v>16</c:v>
                </c:pt>
                <c:pt idx="1">
                  <c:v>1</c:v>
                </c:pt>
              </c:numCache>
              <c:extLst/>
            </c:numRef>
          </c:val>
          <c:extLst>
            <c:ext xmlns:c16="http://schemas.microsoft.com/office/drawing/2014/chart" uri="{C3380CC4-5D6E-409C-BE32-E72D297353CC}">
              <c16:uniqueId val="{00000008-D053-449F-8EEE-DAFE02C9D55A}"/>
            </c:ext>
          </c:extLst>
        </c:ser>
        <c:dLbls>
          <c:showLegendKey val="0"/>
          <c:showVal val="1"/>
          <c:showCatName val="0"/>
          <c:showSerName val="0"/>
          <c:showPercent val="0"/>
          <c:showBubbleSize val="0"/>
          <c:showLeaderLines val="1"/>
        </c:dLbls>
        <c:firstSliceAng val="16"/>
        <c:holeSize val="8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売上</c:v>
                </c:pt>
              </c:strCache>
            </c:strRef>
          </c:tx>
          <c:spPr>
            <a:ln>
              <a:solidFill>
                <a:schemeClr val="tx1"/>
              </a:solidFill>
            </a:ln>
          </c:spPr>
          <c:dPt>
            <c:idx val="0"/>
            <c:bubble3D val="0"/>
            <c:spPr>
              <a:solidFill>
                <a:schemeClr val="accent5">
                  <a:shade val="76000"/>
                </a:schemeClr>
              </a:solidFill>
              <a:ln>
                <a:noFill/>
              </a:ln>
              <a:effectLst/>
            </c:spPr>
            <c:extLst>
              <c:ext xmlns:c16="http://schemas.microsoft.com/office/drawing/2014/chart" uri="{C3380CC4-5D6E-409C-BE32-E72D297353CC}">
                <c16:uniqueId val="{00000001-9296-4F98-89EF-46D877068553}"/>
              </c:ext>
            </c:extLst>
          </c:dPt>
          <c:dPt>
            <c:idx val="1"/>
            <c:bubble3D val="0"/>
            <c:spPr>
              <a:solidFill>
                <a:schemeClr val="bg1"/>
              </a:solidFill>
              <a:ln>
                <a:solidFill>
                  <a:schemeClr val="tx1"/>
                </a:solidFill>
              </a:ln>
              <a:effectLst/>
            </c:spPr>
            <c:extLst>
              <c:ext xmlns:c16="http://schemas.microsoft.com/office/drawing/2014/chart" uri="{C3380CC4-5D6E-409C-BE32-E72D297353CC}">
                <c16:uniqueId val="{00000003-9296-4F98-89EF-46D877068553}"/>
              </c:ext>
            </c:extLst>
          </c:dPt>
          <c:dLbls>
            <c:dLbl>
              <c:idx val="0"/>
              <c:layout>
                <c:manualLayout>
                  <c:x val="-7.7162901822220978E-2"/>
                  <c:y val="-8.20742452382756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96-4F98-89EF-46D877068553}"/>
                </c:ext>
              </c:extLst>
            </c:dLbl>
            <c:dLbl>
              <c:idx val="1"/>
              <c:layout>
                <c:manualLayout>
                  <c:x val="-5.4943631588846076E-2"/>
                  <c:y val="-6.08146461239306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296-4F98-89EF-46D877068553}"/>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終わらせられない</c:v>
                </c:pt>
                <c:pt idx="1">
                  <c:v>終わらせられる</c:v>
                </c:pt>
              </c:strCache>
            </c:strRef>
          </c:cat>
          <c:val>
            <c:numRef>
              <c:f>Sheet1!$B$2:$B$3</c:f>
              <c:numCache>
                <c:formatCode>General</c:formatCode>
                <c:ptCount val="2"/>
                <c:pt idx="0">
                  <c:v>15</c:v>
                </c:pt>
                <c:pt idx="1">
                  <c:v>4</c:v>
                </c:pt>
              </c:numCache>
            </c:numRef>
          </c:val>
          <c:extLst>
            <c:ext xmlns:c16="http://schemas.microsoft.com/office/drawing/2014/chart" uri="{C3380CC4-5D6E-409C-BE32-E72D297353CC}">
              <c16:uniqueId val="{00000004-9296-4F98-89EF-46D877068553}"/>
            </c:ext>
          </c:extLst>
        </c:ser>
        <c:dLbls>
          <c:showLegendKey val="0"/>
          <c:showVal val="1"/>
          <c:showCatName val="0"/>
          <c:showSerName val="0"/>
          <c:showPercent val="0"/>
          <c:showBubbleSize val="0"/>
          <c:showLeaderLines val="1"/>
        </c:dLbls>
        <c:firstSliceAng val="16"/>
        <c:holeSize val="8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eiryo UI" panose="020B0604030504040204" pitchFamily="50" charset="-128"/>
              <a:ea typeface="Meiryo UI" panose="020B0604030504040204"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A1D0CA5-F8AB-4C76-B067-DC72E79ABDD1}" type="datetime1">
              <a:rPr lang="ja-JP" altLang="en-US" smtClean="0">
                <a:latin typeface="Meiryo UI" panose="020B0604030504040204" pitchFamily="50" charset="-128"/>
                <a:ea typeface="Meiryo UI" panose="020B0604030504040204" pitchFamily="50" charset="-128"/>
              </a:rPr>
              <a:t>2021/11/24</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2AA31D33-6F21-48D4-AD4A-1ABC7B747250}" type="datetime1">
              <a:rPr lang="ja-JP" altLang="en-US" smtClean="0"/>
              <a:pPr/>
              <a:t>2021/11/24</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4B9A9E5-4F7F-4A7D-9DE1-899232329269}"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a:t>
            </a:fld>
            <a:endParaRPr lang="ja-JP" altLang="en-US"/>
          </a:p>
        </p:txBody>
      </p:sp>
    </p:spTree>
    <p:extLst>
      <p:ext uri="{BB962C8B-B14F-4D97-AF65-F5344CB8AC3E}">
        <p14:creationId xmlns:p14="http://schemas.microsoft.com/office/powerpoint/2010/main" val="233761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11</a:t>
            </a:fld>
            <a:endParaRPr lang="ja-JP" altLang="en-US"/>
          </a:p>
        </p:txBody>
      </p:sp>
    </p:spTree>
    <p:extLst>
      <p:ext uri="{BB962C8B-B14F-4D97-AF65-F5344CB8AC3E}">
        <p14:creationId xmlns:p14="http://schemas.microsoft.com/office/powerpoint/2010/main" val="1178059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12</a:t>
            </a:fld>
            <a:endParaRPr lang="ja-JP" altLang="en-US"/>
          </a:p>
        </p:txBody>
      </p:sp>
    </p:spTree>
    <p:extLst>
      <p:ext uri="{BB962C8B-B14F-4D97-AF65-F5344CB8AC3E}">
        <p14:creationId xmlns:p14="http://schemas.microsoft.com/office/powerpoint/2010/main" val="3351195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13</a:t>
            </a:fld>
            <a:endParaRPr lang="ja-JP" altLang="en-US"/>
          </a:p>
        </p:txBody>
      </p:sp>
    </p:spTree>
    <p:extLst>
      <p:ext uri="{BB962C8B-B14F-4D97-AF65-F5344CB8AC3E}">
        <p14:creationId xmlns:p14="http://schemas.microsoft.com/office/powerpoint/2010/main" val="209962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14</a:t>
            </a:fld>
            <a:endParaRPr lang="ja-JP" altLang="en-US"/>
          </a:p>
        </p:txBody>
      </p:sp>
    </p:spTree>
    <p:extLst>
      <p:ext uri="{BB962C8B-B14F-4D97-AF65-F5344CB8AC3E}">
        <p14:creationId xmlns:p14="http://schemas.microsoft.com/office/powerpoint/2010/main" val="2442799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15</a:t>
            </a:fld>
            <a:endParaRPr lang="ja-JP" altLang="en-US"/>
          </a:p>
        </p:txBody>
      </p:sp>
    </p:spTree>
    <p:extLst>
      <p:ext uri="{BB962C8B-B14F-4D97-AF65-F5344CB8AC3E}">
        <p14:creationId xmlns:p14="http://schemas.microsoft.com/office/powerpoint/2010/main" val="3416862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16</a:t>
            </a:fld>
            <a:endParaRPr lang="ja-JP" altLang="en-US"/>
          </a:p>
        </p:txBody>
      </p:sp>
    </p:spTree>
    <p:extLst>
      <p:ext uri="{BB962C8B-B14F-4D97-AF65-F5344CB8AC3E}">
        <p14:creationId xmlns:p14="http://schemas.microsoft.com/office/powerpoint/2010/main" val="2326019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17</a:t>
            </a:fld>
            <a:endParaRPr lang="ja-JP" altLang="en-US"/>
          </a:p>
        </p:txBody>
      </p:sp>
    </p:spTree>
    <p:extLst>
      <p:ext uri="{BB962C8B-B14F-4D97-AF65-F5344CB8AC3E}">
        <p14:creationId xmlns:p14="http://schemas.microsoft.com/office/powerpoint/2010/main" val="132644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18</a:t>
            </a:fld>
            <a:endParaRPr lang="ja-JP" altLang="en-US"/>
          </a:p>
        </p:txBody>
      </p:sp>
    </p:spTree>
    <p:extLst>
      <p:ext uri="{BB962C8B-B14F-4D97-AF65-F5344CB8AC3E}">
        <p14:creationId xmlns:p14="http://schemas.microsoft.com/office/powerpoint/2010/main" val="343725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6727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20</a:t>
            </a:fld>
            <a:endParaRPr lang="ja-JP" altLang="en-US"/>
          </a:p>
        </p:txBody>
      </p:sp>
    </p:spTree>
    <p:extLst>
      <p:ext uri="{BB962C8B-B14F-4D97-AF65-F5344CB8AC3E}">
        <p14:creationId xmlns:p14="http://schemas.microsoft.com/office/powerpoint/2010/main" val="43303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今日はこの順番で話す</a:t>
            </a:r>
            <a:r>
              <a:rPr kumimoji="1"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a:t>
            </a:fld>
            <a:endParaRPr lang="ja-JP" altLang="en-US"/>
          </a:p>
        </p:txBody>
      </p:sp>
    </p:spTree>
    <p:extLst>
      <p:ext uri="{BB962C8B-B14F-4D97-AF65-F5344CB8AC3E}">
        <p14:creationId xmlns:p14="http://schemas.microsoft.com/office/powerpoint/2010/main" val="1224750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21</a:t>
            </a:fld>
            <a:endParaRPr lang="ja-JP" altLang="en-US"/>
          </a:p>
        </p:txBody>
      </p:sp>
    </p:spTree>
    <p:extLst>
      <p:ext uri="{BB962C8B-B14F-4D97-AF65-F5344CB8AC3E}">
        <p14:creationId xmlns:p14="http://schemas.microsoft.com/office/powerpoint/2010/main" val="1747249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22</a:t>
            </a:fld>
            <a:endParaRPr lang="ja-JP" altLang="en-US"/>
          </a:p>
        </p:txBody>
      </p:sp>
    </p:spTree>
    <p:extLst>
      <p:ext uri="{BB962C8B-B14F-4D97-AF65-F5344CB8AC3E}">
        <p14:creationId xmlns:p14="http://schemas.microsoft.com/office/powerpoint/2010/main" val="126215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23</a:t>
            </a:fld>
            <a:endParaRPr lang="ja-JP" altLang="en-US"/>
          </a:p>
        </p:txBody>
      </p:sp>
    </p:spTree>
    <p:extLst>
      <p:ext uri="{BB962C8B-B14F-4D97-AF65-F5344CB8AC3E}">
        <p14:creationId xmlns:p14="http://schemas.microsoft.com/office/powerpoint/2010/main" val="2594401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24</a:t>
            </a:fld>
            <a:endParaRPr lang="ja-JP" altLang="en-US"/>
          </a:p>
        </p:txBody>
      </p:sp>
    </p:spTree>
    <p:extLst>
      <p:ext uri="{BB962C8B-B14F-4D97-AF65-F5344CB8AC3E}">
        <p14:creationId xmlns:p14="http://schemas.microsoft.com/office/powerpoint/2010/main" val="243338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25</a:t>
            </a:fld>
            <a:endParaRPr lang="ja-JP" altLang="en-US"/>
          </a:p>
        </p:txBody>
      </p:sp>
    </p:spTree>
    <p:extLst>
      <p:ext uri="{BB962C8B-B14F-4D97-AF65-F5344CB8AC3E}">
        <p14:creationId xmlns:p14="http://schemas.microsoft.com/office/powerpoint/2010/main" val="32365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26</a:t>
            </a:fld>
            <a:endParaRPr lang="ja-JP" altLang="en-US"/>
          </a:p>
        </p:txBody>
      </p:sp>
    </p:spTree>
    <p:extLst>
      <p:ext uri="{BB962C8B-B14F-4D97-AF65-F5344CB8AC3E}">
        <p14:creationId xmlns:p14="http://schemas.microsoft.com/office/powerpoint/2010/main" val="46673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lnSpc>
                <a:spcPct val="150000"/>
              </a:lnSpc>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新しいフレームワークの学習機会をいただけたので、継続して</a:t>
            </a:r>
            <a:r>
              <a:rPr kumimoji="1" lang="en-US" altLang="ja-JP" dirty="0">
                <a:latin typeface="Meiryo UI" panose="020B0604030504040204" pitchFamily="50" charset="-128"/>
                <a:ea typeface="Meiryo UI" panose="020B0604030504040204" pitchFamily="50" charset="-128"/>
              </a:rPr>
              <a:t>Laravel</a:t>
            </a:r>
            <a:r>
              <a:rPr kumimoji="1" lang="ja-JP" altLang="en-US" dirty="0">
                <a:latin typeface="Meiryo UI" panose="020B0604030504040204" pitchFamily="50" charset="-128"/>
                <a:ea typeface="Meiryo UI" panose="020B0604030504040204" pitchFamily="50" charset="-128"/>
              </a:rPr>
              <a:t>の学習を続ける（</a:t>
            </a:r>
            <a:r>
              <a:rPr kumimoji="1" lang="en-US" altLang="ja-JP" dirty="0">
                <a:latin typeface="Meiryo UI" panose="020B0604030504040204" pitchFamily="50" charset="-128"/>
                <a:ea typeface="Meiryo UI" panose="020B0604030504040204" pitchFamily="50" charset="-128"/>
              </a:rPr>
              <a:t>Laravel</a:t>
            </a:r>
            <a:r>
              <a:rPr kumimoji="1" lang="ja-JP" altLang="en-US" dirty="0">
                <a:latin typeface="Meiryo UI" panose="020B0604030504040204" pitchFamily="50" charset="-128"/>
                <a:ea typeface="Meiryo UI" panose="020B0604030504040204" pitchFamily="50" charset="-128"/>
              </a:rPr>
              <a:t>とお友達になる）</a:t>
            </a:r>
          </a:p>
          <a:p>
            <a:pPr marL="171450" indent="-171450">
              <a:lnSpc>
                <a:spcPct val="150000"/>
              </a:lnSpc>
              <a:buFont typeface="Arial" panose="020B0604020202020204" pitchFamily="34" charset="0"/>
              <a:buChar char="•"/>
            </a:pPr>
            <a:r>
              <a:rPr kumimoji="1" lang="en-US" altLang="ja-JP" dirty="0" err="1">
                <a:latin typeface="Meiryo UI" panose="020B0604030504040204" pitchFamily="50" charset="-128"/>
                <a:ea typeface="Meiryo UI" panose="020B0604030504040204" pitchFamily="50" charset="-128"/>
              </a:rPr>
              <a:t>Github</a:t>
            </a:r>
            <a:r>
              <a:rPr kumimoji="1" lang="ja-JP" altLang="en-US" dirty="0">
                <a:latin typeface="Meiryo UI" panose="020B0604030504040204" pitchFamily="50" charset="-128"/>
                <a:ea typeface="Meiryo UI" panose="020B0604030504040204" pitchFamily="50" charset="-128"/>
              </a:rPr>
              <a:t>、</a:t>
            </a:r>
            <a:r>
              <a:rPr kumimoji="1" lang="en-US" altLang="ja-JP" dirty="0" err="1">
                <a:latin typeface="Meiryo UI" panose="020B0604030504040204" pitchFamily="50" charset="-128"/>
                <a:ea typeface="Meiryo UI" panose="020B0604030504040204" pitchFamily="50" charset="-128"/>
              </a:rPr>
              <a:t>sourcetree</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vagrant</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Homestead</a:t>
            </a:r>
            <a:r>
              <a:rPr kumimoji="1" lang="ja-JP" altLang="en-US" dirty="0">
                <a:latin typeface="Meiryo UI" panose="020B0604030504040204" pitchFamily="50" charset="-128"/>
                <a:ea typeface="Meiryo UI" panose="020B0604030504040204" pitchFamily="50" charset="-128"/>
              </a:rPr>
              <a:t>の理解を深める</a:t>
            </a:r>
          </a:p>
          <a:p>
            <a:pPr marL="171450" indent="-171450">
              <a:lnSpc>
                <a:spcPct val="150000"/>
              </a:lnSpc>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今回は時間がなく、自分が必要な機能の説明が記載されているところを中心に読み進めてしまい、分かってない部分も多いので、</a:t>
            </a: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からまたテキストの復習をし、独自で</a:t>
            </a: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つ別の成果物を作成してみたい</a:t>
            </a:r>
          </a:p>
          <a:p>
            <a:pPr marL="171450" indent="-171450">
              <a:lnSpc>
                <a:spcPct val="150000"/>
              </a:lnSpc>
              <a:buFont typeface="Arial" panose="020B0604020202020204" pitchFamily="34" charset="0"/>
              <a:buChar char="•"/>
            </a:pP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つのこと（今回はアプリ制作）に集中しすぎると、他のことがおざなりになってしまったので、メリハリをつけるためにもスケジュールをしっかり立てて取り組むことを習慣化したい。</a:t>
            </a:r>
          </a:p>
          <a:p>
            <a:pPr marL="171450" indent="-171450">
              <a:lnSpc>
                <a:spcPct val="150000"/>
              </a:lnSpc>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シンプルで余分な記述がないコードをかけるようになりたい。</a:t>
            </a:r>
          </a:p>
          <a:p>
            <a:pPr marL="171450" indent="-171450">
              <a:lnSpc>
                <a:spcPct val="150000"/>
              </a:lnSpc>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勉強の習慣づけを継続したい</a:t>
            </a: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27</a:t>
            </a:fld>
            <a:endParaRPr lang="ja-JP" altLang="en-US"/>
          </a:p>
        </p:txBody>
      </p:sp>
    </p:spTree>
    <p:extLst>
      <p:ext uri="{BB962C8B-B14F-4D97-AF65-F5344CB8AC3E}">
        <p14:creationId xmlns:p14="http://schemas.microsoft.com/office/powerpoint/2010/main" val="4293969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4B9A9E5-4F7F-4A7D-9DE1-899232329269}" type="slidenum">
              <a:rPr lang="en-US" altLang="ja-JP" smtClean="0"/>
              <a:t>28</a:t>
            </a:fld>
            <a:endParaRPr lang="ja-JP" altLang="en-US"/>
          </a:p>
        </p:txBody>
      </p:sp>
    </p:spTree>
    <p:extLst>
      <p:ext uri="{BB962C8B-B14F-4D97-AF65-F5344CB8AC3E}">
        <p14:creationId xmlns:p14="http://schemas.microsoft.com/office/powerpoint/2010/main" val="1703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分以内</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・名前</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・出身</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・趣味や好きなこと　旅行　料理　サイクリング</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・ここに来たきっかけ</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ドイツのワーホリ　で　</a:t>
            </a:r>
            <a:r>
              <a:rPr kumimoji="1" lang="en-US" altLang="ja-JP" dirty="0">
                <a:latin typeface="Meiryo UI" panose="020B0604030504040204" pitchFamily="50" charset="-128"/>
                <a:ea typeface="Meiryo UI" panose="020B0604030504040204" pitchFamily="50" charset="-128"/>
              </a:rPr>
              <a:t>IT</a:t>
            </a:r>
            <a:r>
              <a:rPr kumimoji="1" lang="ja-JP" altLang="en-US" dirty="0">
                <a:latin typeface="Meiryo UI" panose="020B0604030504040204" pitchFamily="50" charset="-128"/>
                <a:ea typeface="Meiryo UI" panose="020B0604030504040204" pitchFamily="50" charset="-128"/>
              </a:rPr>
              <a:t>と出会って</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たくさん参考書があるが、次から次へと最後まで終わらせるのが難しかったことがきっかけ</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87150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04645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Meiryo UI" panose="020B0604030504040204" pitchFamily="50" charset="-128"/>
                <a:ea typeface="Meiryo UI" panose="020B0604030504040204" pitchFamily="50" charset="-128"/>
              </a:rPr>
              <a:t>SNS</a:t>
            </a:r>
            <a:r>
              <a:rPr kumimoji="1" lang="ja-JP" altLang="en-US" dirty="0">
                <a:latin typeface="Meiryo UI" panose="020B0604030504040204" pitchFamily="50" charset="-128"/>
                <a:ea typeface="Meiryo UI" panose="020B0604030504040204" pitchFamily="50" charset="-128"/>
              </a:rPr>
              <a:t>のフォロワーに、参考書を</a:t>
            </a: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冊すべて終わらせられるかをアンケート</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なんと８６％の人が終わらせられていないという結果に、私以外にもいるんだと実感</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そんな時、このインターンの機会を頂けたので、（クリック）</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参考書を</a:t>
            </a:r>
            <a:r>
              <a:rPr kumimoji="1" lang="en-US" altLang="ja-JP" dirty="0">
                <a:latin typeface="Meiryo UI" panose="020B0604030504040204" pitchFamily="50" charset="-128"/>
                <a:ea typeface="Meiryo UI" panose="020B0604030504040204" pitchFamily="50" charset="-128"/>
              </a:rPr>
              <a:t>1</a:t>
            </a:r>
            <a:r>
              <a:rPr kumimoji="1" lang="ja-JP" altLang="en-US" dirty="0">
                <a:latin typeface="Meiryo UI" panose="020B0604030504040204" pitchFamily="50" charset="-128"/>
                <a:ea typeface="Meiryo UI" panose="020B0604030504040204" pitchFamily="50" charset="-128"/>
              </a:rPr>
              <a:t>冊やりきる手助けができる</a:t>
            </a:r>
            <a:r>
              <a:rPr kumimoji="1" lang="en-US" altLang="ja-JP" dirty="0">
                <a:latin typeface="Meiryo UI" panose="020B0604030504040204" pitchFamily="50" charset="-128"/>
                <a:ea typeface="Meiryo UI" panose="020B0604030504040204" pitchFamily="50" charset="-128"/>
              </a:rPr>
              <a:t>TODO</a:t>
            </a:r>
            <a:r>
              <a:rPr kumimoji="1" lang="ja-JP" altLang="en-US" dirty="0">
                <a:latin typeface="Meiryo UI" panose="020B0604030504040204" pitchFamily="50" charset="-128"/>
                <a:ea typeface="Meiryo UI" panose="020B0604030504040204" pitchFamily="50" charset="-128"/>
              </a:rPr>
              <a:t>あぷ</a:t>
            </a:r>
            <a:r>
              <a:rPr kumimoji="1" lang="en-US" altLang="ja-JP" dirty="0">
                <a:latin typeface="Meiryo UI" panose="020B0604030504040204" pitchFamily="50" charset="-128"/>
                <a:ea typeface="Meiryo UI" panose="020B0604030504040204" pitchFamily="50" charset="-128"/>
              </a:rPr>
              <a:t>r</a:t>
            </a:r>
            <a:r>
              <a:rPr kumimoji="1" lang="ja-JP" altLang="en-US">
                <a:latin typeface="Meiryo UI" panose="020B0604030504040204" pitchFamily="50" charset="-128"/>
                <a:ea typeface="Meiryo UI" panose="020B0604030504040204" pitchFamily="50" charset="-128"/>
              </a:rPr>
              <a:t>を</a:t>
            </a:r>
            <a:br>
              <a:rPr kumimoji="1" lang="en-US" altLang="ja-JP" dirty="0">
                <a:latin typeface="Meiryo UI" panose="020B0604030504040204" pitchFamily="50" charset="-128"/>
                <a:ea typeface="Meiryo UI" panose="020B0604030504040204" pitchFamily="50" charset="-128"/>
              </a:rPr>
            </a:b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6</a:t>
            </a:fld>
            <a:endParaRPr lang="ja-JP" altLang="en-US"/>
          </a:p>
        </p:txBody>
      </p:sp>
    </p:spTree>
    <p:extLst>
      <p:ext uri="{BB962C8B-B14F-4D97-AF65-F5344CB8AC3E}">
        <p14:creationId xmlns:p14="http://schemas.microsoft.com/office/powerpoint/2010/main" val="421147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アンケートに回答してくれた人のうち、</a:t>
            </a:r>
            <a:r>
              <a:rPr kumimoji="1" lang="en-US" altLang="ja-JP" dirty="0">
                <a:latin typeface="Meiryo UI" panose="020B0604030504040204" pitchFamily="50" charset="-128"/>
                <a:ea typeface="Meiryo UI" panose="020B0604030504040204" pitchFamily="50" charset="-128"/>
              </a:rPr>
              <a:t>4</a:t>
            </a:r>
            <a:r>
              <a:rPr kumimoji="1" lang="ja-JP" altLang="en-US" dirty="0">
                <a:latin typeface="Meiryo UI" panose="020B0604030504040204" pitchFamily="50" charset="-128"/>
                <a:ea typeface="Meiryo UI" panose="020B0604030504040204" pitchFamily="50" charset="-128"/>
              </a:rPr>
              <a:t>人に意見をもらいました。</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中にはすべて参考書をやりきる必要がないという意見もありましたが、わたしは赤字の意見に注目しました。</a:t>
            </a: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7</a:t>
            </a:fld>
            <a:endParaRPr lang="ja-JP" altLang="en-US"/>
          </a:p>
        </p:txBody>
      </p:sp>
    </p:spTree>
    <p:extLst>
      <p:ext uri="{BB962C8B-B14F-4D97-AF65-F5344CB8AC3E}">
        <p14:creationId xmlns:p14="http://schemas.microsoft.com/office/powerpoint/2010/main" val="1545427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その意見を参考に、わたしはこのような</a:t>
            </a:r>
            <a:r>
              <a:rPr kumimoji="1" lang="en-US" altLang="ja-JP" dirty="0">
                <a:latin typeface="Meiryo UI" panose="020B0604030504040204" pitchFamily="50" charset="-128"/>
                <a:ea typeface="Meiryo UI" panose="020B0604030504040204" pitchFamily="50" charset="-128"/>
              </a:rPr>
              <a:t>TODO</a:t>
            </a:r>
            <a:r>
              <a:rPr kumimoji="1" lang="ja-JP" altLang="en-US" dirty="0">
                <a:latin typeface="Meiryo UI" panose="020B0604030504040204" pitchFamily="50" charset="-128"/>
                <a:ea typeface="Meiryo UI" panose="020B0604030504040204" pitchFamily="50" charset="-128"/>
              </a:rPr>
              <a:t>アプリのコンセプトを立てました。</a:t>
            </a: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8</a:t>
            </a:fld>
            <a:endParaRPr lang="ja-JP" altLang="en-US"/>
          </a:p>
        </p:txBody>
      </p:sp>
    </p:spTree>
    <p:extLst>
      <p:ext uri="{BB962C8B-B14F-4D97-AF65-F5344CB8AC3E}">
        <p14:creationId xmlns:p14="http://schemas.microsoft.com/office/powerpoint/2010/main" val="158421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9</a:t>
            </a:fld>
            <a:endParaRPr lang="ja-JP" altLang="en-US"/>
          </a:p>
        </p:txBody>
      </p:sp>
    </p:spTree>
    <p:extLst>
      <p:ext uri="{BB962C8B-B14F-4D97-AF65-F5344CB8AC3E}">
        <p14:creationId xmlns:p14="http://schemas.microsoft.com/office/powerpoint/2010/main" val="34319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10</a:t>
            </a:fld>
            <a:endParaRPr lang="ja-JP" altLang="en-US"/>
          </a:p>
        </p:txBody>
      </p:sp>
    </p:spTree>
    <p:extLst>
      <p:ext uri="{BB962C8B-B14F-4D97-AF65-F5344CB8AC3E}">
        <p14:creationId xmlns:p14="http://schemas.microsoft.com/office/powerpoint/2010/main" val="3312961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8" name="グラフィック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場の比較">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3" name="テキスト プレースホルダー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4" name="テキスト プレースホルダー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クリックして編集する</a:t>
            </a:r>
          </a:p>
        </p:txBody>
      </p:sp>
      <p:pic>
        <p:nvPicPr>
          <p:cNvPr id="11" name="グラフィック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グラフィック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グラフィック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コンテンツ プレースホルダー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p:txBody>
      </p:sp>
      <p:sp>
        <p:nvSpPr>
          <p:cNvPr id="26" name="コンテンツ プレースホルダー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a:p>
            <a:pPr lvl="1" rtl="0"/>
            <a:endParaRPr lang="ja-JP" altLang="en-US" noProof="0"/>
          </a:p>
        </p:txBody>
      </p:sp>
      <p:sp>
        <p:nvSpPr>
          <p:cNvPr id="27" name="コンテンツ プレースホルダー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2 段組">
    <p:bg>
      <p:bgPr>
        <a:solidFill>
          <a:schemeClr val="accent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クリックしてマスター テキストを編集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11" name="グラフィック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四分割">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rtlCol="0">
            <a:normAutofit/>
          </a:bodyPr>
          <a:lstStyle>
            <a:lvl1pPr algn="l">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18" name="テキスト プレースホルダー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26" name="テキスト プレースホルダー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rtlCol="0" anchor="ctr">
            <a:noAutofit/>
          </a:bodyPr>
          <a:lstStyle>
            <a:lvl1pPr marL="0" indent="0" algn="ctr">
              <a:lnSpc>
                <a:spcPct val="100000"/>
              </a:lnSpc>
              <a:buNone/>
              <a:defRPr sz="1400" b="1" cap="all"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23" name="テキスト プレースホルダー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17" name="テキスト プレースホルダー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20" name="テキスト プレースホルダー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19" name="テキスト プレースホルダー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21" name="テキスト プレースホルダー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16" name="テキスト プレースホルダー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sp>
        <p:nvSpPr>
          <p:cNvPr id="22" name="テキスト プレースホルダー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クリックして名前を追加</a:t>
            </a:r>
          </a:p>
        </p:txBody>
      </p:sp>
      <p:cxnSp>
        <p:nvCxnSpPr>
          <p:cNvPr id="24" name="直線​​コネクタ(S)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S)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日付プレースホルダー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32" name="フッター プレースホルダー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33" name="スライド番号プレースホルダー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pic>
        <p:nvPicPr>
          <p:cNvPr id="14" name="グラフィック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タイトル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20" name="テキスト プレースホルダー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5" name="テキスト プレースホルダー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6" name="テキスト プレースホルダー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7" name="テキスト プレースホルダー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8" name="テキスト プレースホルダー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9" name="テキスト プレースホルダー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1" name="日付プレースホルダー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22" name="フッター プレースホルダー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24" name="スライド番号プレースホルダー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ムライン 2">
    <p:spTree>
      <p:nvGrpSpPr>
        <p:cNvPr id="1" name=""/>
        <p:cNvGrpSpPr/>
        <p:nvPr/>
      </p:nvGrpSpPr>
      <p:grpSpPr>
        <a:xfrm>
          <a:off x="0" y="0"/>
          <a:ext cx="0" cy="0"/>
          <a:chOff x="0" y="0"/>
          <a:chExt cx="0" cy="0"/>
        </a:xfrm>
      </p:grpSpPr>
      <p:sp>
        <p:nvSpPr>
          <p:cNvPr id="4" name="長方形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タイトルの書式設定を編集</a:t>
            </a:r>
          </a:p>
        </p:txBody>
      </p:sp>
      <p:sp>
        <p:nvSpPr>
          <p:cNvPr id="6" name="テキスト プレースホルダー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年</a:t>
            </a:r>
            <a:endParaRPr lang="ja-JP" altLang="en-ZA" noProof="0"/>
          </a:p>
        </p:txBody>
      </p:sp>
      <p:sp>
        <p:nvSpPr>
          <p:cNvPr id="7" name="テキスト プレースホルダー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8" name="テキスト プレースホルダー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9" name="テキスト プレースホルダー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0" name="テキスト プレースホルダー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1" name="テキスト プレースホルダー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年</a:t>
            </a:r>
            <a:endParaRPr lang="ja-JP" altLang="en-ZA" noProof="0"/>
          </a:p>
        </p:txBody>
      </p:sp>
      <p:sp>
        <p:nvSpPr>
          <p:cNvPr id="12" name="テキスト プレースホルダー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3" name="テキスト プレースホルダー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4" name="テキスト プレースホルダー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5" name="テキスト プレースホルダー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6" name="テキスト プレースホルダー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7" name="テキスト プレースホルダー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8" name="テキスト プレースホルダー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9" name="テキスト プレースホルダー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0" name="テキスト プレースホルダー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1" name="テキスト プレースホルダー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2" name="テキスト プレースホルダー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3" name="テキスト プレースホルダー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4" name="テキスト プレースホルダー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5" name="テキスト プレースホルダー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6" name="テキスト プレースホルダー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7" name="テキスト プレースホルダー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8" name="テキスト プレースホルダー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9" name="テキスト プレースホルダー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0" name="テキスト プレースホルダー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1" name="テキスト プレースホルダー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2" name="長方形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noProof="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6" name="日付プレースホルダー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37" name="フッター プレースホルダー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38" name="スライド番号プレースホルダー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プレースホルダー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 </a:t>
            </a:r>
            <a:r>
              <a:rPr lang="en-US" altLang="ja-JP" noProof="0"/>
              <a:t>SmartArt </a:t>
            </a:r>
            <a:r>
              <a:rPr lang="ja-JP" altLang="en-US" noProof="0"/>
              <a:t>グラフィックを追加</a:t>
            </a:r>
          </a:p>
        </p:txBody>
      </p:sp>
      <p:sp>
        <p:nvSpPr>
          <p:cNvPr id="2" name="タイトル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3" name="日付プレースホルダー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4" name="フッター プレースホルダー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cxnSp>
        <p:nvCxnSpPr>
          <p:cNvPr id="10" name="直線​​コネクタ(S)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チーム スライド 4 ユーザー">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図プレースホルダー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7" name="図プレースホルダー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8" name="図プレースホルダー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eiryo UI" panose="020B0604030504040204" pitchFamily="50" charset="-128"/>
                <a:ea typeface="Meiryo UI" panose="020B0604030504040204" pitchFamily="50" charset="-128"/>
              </a:defRPr>
            </a:lvl1pPr>
            <a:lvl2pPr marL="457200" indent="0" algn="l">
              <a:lnSpc>
                <a:spcPct val="100000"/>
              </a:lnSpc>
              <a:buNone/>
              <a:defRPr sz="1400">
                <a:solidFill>
                  <a:schemeClr val="tx1">
                    <a:lumMod val="75000"/>
                    <a:lumOff val="25000"/>
                  </a:schemeClr>
                </a:solidFill>
              </a:defRPr>
            </a:lvl2pPr>
          </a:lstStyle>
          <a:p>
            <a:pPr lvl="0" rtl="0"/>
            <a:r>
              <a:rPr lang="ja-JP" altLang="en-US" noProof="0"/>
              <a:t>アイコンをクリックして画像を追加</a:t>
            </a:r>
          </a:p>
        </p:txBody>
      </p:sp>
      <p:sp>
        <p:nvSpPr>
          <p:cNvPr id="19" name="図プレースホルダー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3" name="テキスト プレースホルダー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4" name="テキスト プレースホルダー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5" name="テキスト プレースホルダー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6" name="テキスト プレースホルダー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7" name="テキスト プレースホルダー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8" name="テキスト プレースホルダー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9" name="テキスト プレースホルダー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10" name="直線​​コネクタ(S)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チーム スライド 8 ユーザー">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図プレースホルダー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7" name="図プレースホルダー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8" name="図プレースホルダー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bg1">
                    <a:lumMod val="75000"/>
                    <a:lumOff val="25000"/>
                  </a:schemeClr>
                </a:solidFill>
              </a:defRPr>
            </a:lvl2pPr>
          </a:lstStyle>
          <a:p>
            <a:pPr lvl="0" rtl="0"/>
            <a:r>
              <a:rPr lang="ja-JP" altLang="en-US" noProof="0"/>
              <a:t>アイコンをクリックして画像を追加</a:t>
            </a:r>
          </a:p>
        </p:txBody>
      </p:sp>
      <p:sp>
        <p:nvSpPr>
          <p:cNvPr id="19" name="図プレースホルダー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6" name="テキスト プレースホルダー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3" name="テキスト プレースホルダー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7" name="テキスト プレースホルダー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4" name="テキスト プレースホルダー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8" name="テキスト プレースホルダー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5" name="テキスト プレースホルダー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9" name="テキスト プレースホルダー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55" name="図プレースホルダー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6" name="図プレースホルダー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図プレースホルダー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bg1">
                    <a:lumMod val="75000"/>
                    <a:lumOff val="25000"/>
                  </a:schemeClr>
                </a:solidFill>
              </a:defRPr>
            </a:lvl2pPr>
          </a:lstStyle>
          <a:p>
            <a:pPr lvl="0" rtl="0"/>
            <a:r>
              <a:rPr lang="ja-JP" altLang="en-US" noProof="0"/>
              <a:t>アイコンをクリックして画像を追加</a:t>
            </a:r>
          </a:p>
        </p:txBody>
      </p:sp>
      <p:sp>
        <p:nvSpPr>
          <p:cNvPr id="58" name="図プレースホルダー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4" name="テキスト プレースホルダー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2" name="テキスト プレースホルダー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59" name="テキスト プレースホルダー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3" name="テキスト プレースホルダー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0" name="テキスト プレースホルダー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4" name="テキスト プレースホルダー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1" name="テキスト プレースホルダー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5" name="テキスト プレースホルダー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13" name="グラフィック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グラフィック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段組">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コンテンツ プレースホルダー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7" name="テキスト プレースホルダー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4" name="コンテンツ プレースホルダー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8" name="テキスト プレースホルダー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5" name="コンテンツ プレースホルダー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21" name="テキスト プレースホルダー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9" name="テキスト プレースホルダー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6" name="コンテンツ プレースホルダー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14" name="テキスト プレースホルダー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3" name="テキスト プレースホルダー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cxnSp>
        <p:nvCxnSpPr>
          <p:cNvPr id="16" name="直線​​コネクタ(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サマリ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A3821F-4537-4AE7-8829-C2E3AE60F6E1}"/>
              </a:ext>
            </a:extLst>
          </p:cNvPr>
          <p:cNvSpPr>
            <a:spLocks noGrp="1"/>
          </p:cNvSpPr>
          <p:nvPr>
            <p:ph type="title"/>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23" name="直線​​コネクタ(S)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付プレースホルダー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22" name="フッター プレースホルダー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24" name="スライド番号プレースホルダー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議題">
    <p:bg>
      <p:bgPr>
        <a:solidFill>
          <a:schemeClr val="bg1"/>
        </a:solidFill>
        <a:effectLst/>
      </p:bgPr>
    </p:bg>
    <p:spTree>
      <p:nvGrpSpPr>
        <p:cNvPr id="1" name=""/>
        <p:cNvGrpSpPr/>
        <p:nvPr/>
      </p:nvGrpSpPr>
      <p:grpSpPr>
        <a:xfrm>
          <a:off x="0" y="0"/>
          <a:ext cx="0" cy="0"/>
          <a:chOff x="0" y="0"/>
          <a:chExt cx="0" cy="0"/>
        </a:xfrm>
      </p:grpSpPr>
      <p:pic>
        <p:nvPicPr>
          <p:cNvPr id="8" name="グラフィック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タイトル 1">
            <a:extLst>
              <a:ext uri="{FF2B5EF4-FFF2-40B4-BE49-F238E27FC236}">
                <a16:creationId xmlns:a16="http://schemas.microsoft.com/office/drawing/2014/main" id="{3F0A9B92-C2D0-466A-A680-A35832C452B3}"/>
              </a:ext>
            </a:extLst>
          </p:cNvPr>
          <p:cNvSpPr>
            <a:spLocks noGrp="1"/>
          </p:cNvSpPr>
          <p:nvPr>
            <p:ph type="title"/>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ja-JP" altLang="en-US" noProof="0"/>
              <a:t>ピッチ デッキ</a:t>
            </a:r>
          </a:p>
        </p:txBody>
      </p:sp>
      <p:sp>
        <p:nvSpPr>
          <p:cNvPr id="6" name="スライド番号プレースホルダー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決算">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6" name="グラフィック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付プレースホルダー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US" altLang="ja-JP" noProof="0"/>
              <a:t>20XX</a:t>
            </a:r>
            <a:endParaRPr lang="ja-JP" altLang="en-US" noProof="0"/>
          </a:p>
        </p:txBody>
      </p:sp>
      <p:sp>
        <p:nvSpPr>
          <p:cNvPr id="10" name="フッター プレースホルダー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ja-JP" altLang="en-US" noProof="0"/>
              <a:t>ピッチ デッキ</a:t>
            </a:r>
          </a:p>
        </p:txBody>
      </p:sp>
      <p:sp>
        <p:nvSpPr>
          <p:cNvPr id="11" name="スライド番号プレースホルダー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ムライン">
    <p:spTree>
      <p:nvGrpSpPr>
        <p:cNvPr id="1" name=""/>
        <p:cNvGrpSpPr/>
        <p:nvPr/>
      </p:nvGrpSpPr>
      <p:grpSpPr>
        <a:xfrm>
          <a:off x="0" y="0"/>
          <a:ext cx="0" cy="0"/>
          <a:chOff x="0" y="0"/>
          <a:chExt cx="0" cy="0"/>
        </a:xfrm>
      </p:grpSpPr>
      <p:sp>
        <p:nvSpPr>
          <p:cNvPr id="12" name="グラフィック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クリックしてタイトルを編集</a:t>
            </a:r>
          </a:p>
        </p:txBody>
      </p:sp>
      <p:sp>
        <p:nvSpPr>
          <p:cNvPr id="16" name="テキスト プレースホルダー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17" name="テキスト プレースホルダー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dirty="0"/>
              <a:t>クリックしてマスター テキストのスタイルを編集</a:t>
            </a:r>
          </a:p>
        </p:txBody>
      </p:sp>
      <p:sp>
        <p:nvSpPr>
          <p:cNvPr id="18" name="テキスト プレースホルダー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19" name="テキスト プレースホルダー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4" name="テキスト プレースホルダー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5" name="テキスト プレースホルダー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6" name="テキスト プレースホルダー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7" name="テキスト プレースホルダー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cxnSp>
        <p:nvCxnSpPr>
          <p:cNvPr id="3" name="直線​​コネクタ(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線​​コネクタ(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線​​コネクタ(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線​​コネクタ(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付プレースホルダー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6" name="フッター プレースホルダー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7" name="スライド番号プレースホルダー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コンテンツ 3 列">
    <p:bg>
      <p:bgPr>
        <a:solidFill>
          <a:schemeClr val="accent2"/>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1" name="テキスト プレースホルダー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2" name="テキスト プレースホルダー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3" name="テキスト プレースホルダー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4" name="テキスト プレースホルダー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2" name="テキスト プレースホルダー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13" name="テキスト プレースホルダー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ピッチ デッキ</a:t>
            </a:r>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2" name="直線​​コネクタ(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S)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グラフィック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グラフィック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 2 列">
    <p:bg>
      <p:bgPr>
        <a:solidFill>
          <a:schemeClr val="bg1"/>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6" name="テキスト プレースホルダー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8" name="テキスト プレースホルダー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9" name="テキスト プレースホルダー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0" name="テキスト プレースホルダー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3" name="テキスト プレースホルダー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4" name="テキスト プレースホルダー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2" name="グラフィック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概要">
    <p:bg>
      <p:bgPr>
        <a:solidFill>
          <a:schemeClr val="accent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A3821F-4537-4AE7-8829-C2E3AE60F6E1}"/>
              </a:ext>
            </a:extLst>
          </p:cNvPr>
          <p:cNvSpPr>
            <a:spLocks noGrp="1"/>
          </p:cNvSpPr>
          <p:nvPr>
            <p:ph type="title"/>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14" name="直線​​コネクタ(S)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付プレースホルダー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10" name="フッター プレースホルダー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11" name="スライド番号プレースホルダー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区切り">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ja-JP" altLang="en-US" noProof="0"/>
              <a:t>クリックしてマスター タイトルのスタイルを編集</a:t>
            </a:r>
          </a:p>
        </p:txBody>
      </p:sp>
      <p:pic>
        <p:nvPicPr>
          <p:cNvPr id="5" name="グラフィック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pic>
        <p:nvPicPr>
          <p:cNvPr id="7" name="グラフィック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タイトル 1">
            <a:extLst>
              <a:ext uri="{FF2B5EF4-FFF2-40B4-BE49-F238E27FC236}">
                <a16:creationId xmlns:a16="http://schemas.microsoft.com/office/drawing/2014/main" id="{C2FF67A8-55FA-435D-A18C-96D63D22B53E}"/>
              </a:ext>
            </a:extLst>
          </p:cNvPr>
          <p:cNvSpPr>
            <a:spLocks noGrp="1"/>
          </p:cNvSpPr>
          <p:nvPr>
            <p:ph type="title"/>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プレースホルダー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2" name="テキスト プレースホルダー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3" name="テキスト プレースホルダー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4" name="テキスト プレースホルダー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5" name="テキスト プレースホルダー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6" name="テキスト プレースホルダー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7" name="日付プレースホルダー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18" name="フッター プレースホルダー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19" name="スライド番号プレースホルダー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段組">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クリックしてマスター テキストを編集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21" name="テキスト プレースホルダー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r>
              <a:rPr lang="en-US" altLang="ja-JP"/>
              <a:t>20XX</a:t>
            </a:r>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r>
              <a:rPr lang="ja-JP" altLang="en-US"/>
              <a:t>ピッチ デッキ</a:t>
            </a:r>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16" name="直線​​コネクタ(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r>
              <a:rPr lang="en-US" altLang="ja-JP"/>
              <a:t>20XX</a:t>
            </a:r>
            <a:endParaRPr lang="ja-JP" altLang="en-US">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r>
              <a:rPr lang="ja-JP" altLang="en-US"/>
              <a:t>ピッチ デッキ</a:t>
            </a:r>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kumimoji="1" sz="4400" kern="1200" cap="all"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5486400" y="4434840"/>
            <a:ext cx="5871411" cy="1122202"/>
          </a:xfrm>
        </p:spPr>
        <p:txBody>
          <a:bodyPr rtlCol="0"/>
          <a:lstStyle/>
          <a:p>
            <a:pPr rtl="0"/>
            <a:r>
              <a:rPr lang="en-US" altLang="ja-JP" dirty="0"/>
              <a:t>TO</a:t>
            </a:r>
            <a:r>
              <a:rPr lang="ja-JP" altLang="en-US" dirty="0"/>
              <a:t> </a:t>
            </a:r>
            <a:r>
              <a:rPr lang="en-US" altLang="ja-JP" dirty="0"/>
              <a:t>DO</a:t>
            </a:r>
            <a:r>
              <a:rPr lang="ja-JP" altLang="en-US" dirty="0"/>
              <a:t> アプリ制作を終えて</a:t>
            </a:r>
            <a:endParaRPr lang="ja-JP" altLang="en-US"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algn="r" rtl="0"/>
            <a:r>
              <a:rPr lang="ja-JP" altLang="en-US" dirty="0"/>
              <a:t>五十住 冴加</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301D392D-FB66-47A0-B628-5ADE822A2CFF}"/>
              </a:ext>
            </a:extLst>
          </p:cNvPr>
          <p:cNvSpPr>
            <a:spLocks noGrp="1"/>
          </p:cNvSpPr>
          <p:nvPr>
            <p:ph type="body" sz="quarter" idx="25"/>
          </p:nvPr>
        </p:nvSpPr>
        <p:spPr>
          <a:xfrm>
            <a:off x="756233" y="1810244"/>
            <a:ext cx="5433204" cy="365125"/>
          </a:xfrm>
        </p:spPr>
        <p:txBody>
          <a:bodyPr rtlCol="0">
            <a:normAutofit lnSpcReduction="10000"/>
          </a:bodyPr>
          <a:lstStyle/>
          <a:p>
            <a:pPr rtl="0"/>
            <a:r>
              <a:rPr lang="en-US" altLang="ja-JP" b="1" u="sng" dirty="0"/>
              <a:t>1</a:t>
            </a:r>
            <a:r>
              <a:rPr lang="ja-JP" altLang="en-US" b="1" u="sng" dirty="0"/>
              <a:t>冊のテキストの学習度合</a:t>
            </a:r>
            <a:endParaRPr lang="ja-JP" altLang="en-US" b="1" u="sng" dirty="0">
              <a:latin typeface="Meiryo UI" panose="020B0604030504040204" pitchFamily="50" charset="-128"/>
              <a:ea typeface="Meiryo UI" panose="020B0604030504040204" pitchFamily="50" charset="-128"/>
            </a:endParaRPr>
          </a:p>
        </p:txBody>
      </p:sp>
      <p:sp>
        <p:nvSpPr>
          <p:cNvPr id="8" name="テキスト プレースホルダー 7">
            <a:extLst>
              <a:ext uri="{FF2B5EF4-FFF2-40B4-BE49-F238E27FC236}">
                <a16:creationId xmlns:a16="http://schemas.microsoft.com/office/drawing/2014/main" id="{51C26CE0-2506-4B44-A26F-C12BFA5B18B5}"/>
              </a:ext>
            </a:extLst>
          </p:cNvPr>
          <p:cNvSpPr>
            <a:spLocks noGrp="1"/>
          </p:cNvSpPr>
          <p:nvPr>
            <p:ph type="body" sz="quarter" idx="26"/>
          </p:nvPr>
        </p:nvSpPr>
        <p:spPr>
          <a:xfrm>
            <a:off x="755807" y="2139669"/>
            <a:ext cx="5431971" cy="557950"/>
          </a:xfrm>
        </p:spPr>
        <p:txBody>
          <a:bodyPr rtlCol="0">
            <a:normAutofit fontScale="92500" lnSpcReduction="20000"/>
          </a:bodyPr>
          <a:lstStyle/>
          <a:p>
            <a:pPr rtl="0"/>
            <a:r>
              <a:rPr lang="en-US" altLang="ja-JP" dirty="0"/>
              <a:t>1</a:t>
            </a:r>
            <a:r>
              <a:rPr lang="ja-JP" altLang="en-US" dirty="0"/>
              <a:t>冊のテキストの</a:t>
            </a:r>
            <a:r>
              <a:rPr lang="ja-JP" altLang="en-US" dirty="0">
                <a:solidFill>
                  <a:srgbClr val="FF0000"/>
                </a:solidFill>
              </a:rPr>
              <a:t>学習度合（達成度）を可視化</a:t>
            </a:r>
            <a:r>
              <a:rPr lang="ja-JP" altLang="en-US" dirty="0"/>
              <a:t>することで、</a:t>
            </a:r>
            <a:endParaRPr lang="en-US" altLang="ja-JP" dirty="0"/>
          </a:p>
          <a:p>
            <a:pPr rtl="0"/>
            <a:r>
              <a:rPr lang="ja-JP" altLang="en-US" dirty="0">
                <a:latin typeface="Meiryo UI" panose="020B0604030504040204" pitchFamily="50" charset="-128"/>
                <a:ea typeface="Meiryo UI" panose="020B0604030504040204" pitchFamily="50" charset="-128"/>
              </a:rPr>
              <a:t>終わりまであとどれくらいかを実感させる</a:t>
            </a:r>
          </a:p>
        </p:txBody>
      </p:sp>
      <p:sp>
        <p:nvSpPr>
          <p:cNvPr id="9" name="テキスト プレースホルダー 8">
            <a:extLst>
              <a:ext uri="{FF2B5EF4-FFF2-40B4-BE49-F238E27FC236}">
                <a16:creationId xmlns:a16="http://schemas.microsoft.com/office/drawing/2014/main" id="{868F40F8-BF35-45E9-B3DD-5436362D746E}"/>
              </a:ext>
            </a:extLst>
          </p:cNvPr>
          <p:cNvSpPr>
            <a:spLocks noGrp="1"/>
          </p:cNvSpPr>
          <p:nvPr>
            <p:ph type="body" sz="quarter" idx="27"/>
          </p:nvPr>
        </p:nvSpPr>
        <p:spPr>
          <a:xfrm>
            <a:off x="754085" y="3248874"/>
            <a:ext cx="5433204" cy="365125"/>
          </a:xfrm>
        </p:spPr>
        <p:txBody>
          <a:bodyPr rtlCol="0">
            <a:normAutofit lnSpcReduction="10000"/>
          </a:bodyPr>
          <a:lstStyle/>
          <a:p>
            <a:pPr rtl="0"/>
            <a:r>
              <a:rPr lang="ja-JP" altLang="en-US" b="1" u="sng" dirty="0">
                <a:latin typeface="Meiryo UI" panose="020B0604030504040204" pitchFamily="50" charset="-128"/>
                <a:ea typeface="Meiryo UI" panose="020B0604030504040204" pitchFamily="50" charset="-128"/>
              </a:rPr>
              <a:t>理解度のスコア付け</a:t>
            </a:r>
          </a:p>
        </p:txBody>
      </p:sp>
      <p:sp>
        <p:nvSpPr>
          <p:cNvPr id="10" name="テキスト プレースホルダー 9">
            <a:extLst>
              <a:ext uri="{FF2B5EF4-FFF2-40B4-BE49-F238E27FC236}">
                <a16:creationId xmlns:a16="http://schemas.microsoft.com/office/drawing/2014/main" id="{7F39C97C-2DDC-4706-B96C-B02FAE53A426}"/>
              </a:ext>
            </a:extLst>
          </p:cNvPr>
          <p:cNvSpPr>
            <a:spLocks noGrp="1"/>
          </p:cNvSpPr>
          <p:nvPr>
            <p:ph type="body" sz="quarter" idx="28"/>
          </p:nvPr>
        </p:nvSpPr>
        <p:spPr>
          <a:xfrm>
            <a:off x="753659" y="3578299"/>
            <a:ext cx="5431971" cy="878544"/>
          </a:xfrm>
        </p:spPr>
        <p:txBody>
          <a:bodyPr rtlCol="0">
            <a:normAutofit fontScale="92500" lnSpcReduction="20000"/>
          </a:bodyPr>
          <a:lstStyle/>
          <a:p>
            <a:pPr rtl="0"/>
            <a:r>
              <a:rPr lang="ja-JP" altLang="en-US" dirty="0">
                <a:latin typeface="Meiryo UI" panose="020B0604030504040204" pitchFamily="50" charset="-128"/>
                <a:ea typeface="Meiryo UI" panose="020B0604030504040204" pitchFamily="50" charset="-128"/>
              </a:rPr>
              <a:t>学習して終わり、ではなく、学習した内容の</a:t>
            </a:r>
            <a:r>
              <a:rPr lang="ja-JP" altLang="en-US" dirty="0">
                <a:solidFill>
                  <a:srgbClr val="FF0000"/>
                </a:solidFill>
                <a:latin typeface="Meiryo UI" panose="020B0604030504040204" pitchFamily="50" charset="-128"/>
                <a:ea typeface="Meiryo UI" panose="020B0604030504040204" pitchFamily="50" charset="-128"/>
              </a:rPr>
              <a:t>理解度をスコア付け</a:t>
            </a:r>
            <a:r>
              <a:rPr lang="ja-JP" altLang="en-US" dirty="0">
                <a:latin typeface="Meiryo UI" panose="020B0604030504040204" pitchFamily="50" charset="-128"/>
                <a:ea typeface="Meiryo UI" panose="020B0604030504040204" pitchFamily="50" charset="-128"/>
              </a:rPr>
              <a:t>することで、</a:t>
            </a:r>
            <a:endParaRPr lang="en-US" altLang="ja-JP" dirty="0">
              <a:latin typeface="Meiryo UI" panose="020B0604030504040204" pitchFamily="50" charset="-128"/>
              <a:ea typeface="Meiryo UI" panose="020B0604030504040204" pitchFamily="50" charset="-128"/>
            </a:endParaRPr>
          </a:p>
          <a:p>
            <a:pPr rtl="0"/>
            <a:r>
              <a:rPr lang="ja-JP" altLang="en-US" dirty="0"/>
              <a:t>復習する際の指針が分かるようにする</a:t>
            </a:r>
            <a:endParaRPr lang="en-US" altLang="ja-JP" dirty="0"/>
          </a:p>
          <a:p>
            <a:pPr rtl="0"/>
            <a:r>
              <a:rPr lang="ja-JP" altLang="en-US" dirty="0">
                <a:latin typeface="Meiryo UI" panose="020B0604030504040204" pitchFamily="50" charset="-128"/>
                <a:ea typeface="Meiryo UI" panose="020B0604030504040204" pitchFamily="50" charset="-128"/>
              </a:rPr>
              <a:t>分かっている部分は</a:t>
            </a:r>
            <a:r>
              <a:rPr lang="ja-JP" altLang="en-US" dirty="0"/>
              <a:t>★★★★★</a:t>
            </a:r>
            <a:r>
              <a:rPr lang="ja-JP" altLang="en-US" dirty="0">
                <a:latin typeface="Meiryo UI" panose="020B0604030504040204" pitchFamily="50" charset="-128"/>
                <a:ea typeface="Meiryo UI" panose="020B0604030504040204" pitchFamily="50" charset="-128"/>
              </a:rPr>
              <a:t>とし、学習内容に比重を設ける</a:t>
            </a:r>
          </a:p>
        </p:txBody>
      </p:sp>
      <p:sp>
        <p:nvSpPr>
          <p:cNvPr id="22" name="スライド番号プレースホルダー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10</a:t>
            </a:fld>
            <a:endParaRPr lang="ja-JP" altLang="en-US">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3EC2BCB2-AE63-421A-8E74-C372C153662C}"/>
              </a:ext>
            </a:extLst>
          </p:cNvPr>
          <p:cNvPicPr>
            <a:picLocks noChangeAspect="1"/>
          </p:cNvPicPr>
          <p:nvPr/>
        </p:nvPicPr>
        <p:blipFill>
          <a:blip r:embed="rId3"/>
          <a:stretch>
            <a:fillRect/>
          </a:stretch>
        </p:blipFill>
        <p:spPr>
          <a:xfrm>
            <a:off x="525192" y="1810445"/>
            <a:ext cx="293089" cy="293089"/>
          </a:xfrm>
          <a:prstGeom prst="rect">
            <a:avLst/>
          </a:prstGeom>
        </p:spPr>
      </p:pic>
      <p:pic>
        <p:nvPicPr>
          <p:cNvPr id="17" name="図 16">
            <a:extLst>
              <a:ext uri="{FF2B5EF4-FFF2-40B4-BE49-F238E27FC236}">
                <a16:creationId xmlns:a16="http://schemas.microsoft.com/office/drawing/2014/main" id="{94585089-DBAD-48E2-9438-3E4A4DB29E81}"/>
              </a:ext>
            </a:extLst>
          </p:cNvPr>
          <p:cNvPicPr>
            <a:picLocks noChangeAspect="1"/>
          </p:cNvPicPr>
          <p:nvPr/>
        </p:nvPicPr>
        <p:blipFill>
          <a:blip r:embed="rId3"/>
          <a:stretch>
            <a:fillRect/>
          </a:stretch>
        </p:blipFill>
        <p:spPr>
          <a:xfrm>
            <a:off x="523891" y="3285210"/>
            <a:ext cx="293089" cy="293089"/>
          </a:xfrm>
          <a:prstGeom prst="rect">
            <a:avLst/>
          </a:prstGeom>
        </p:spPr>
      </p:pic>
      <p:sp>
        <p:nvSpPr>
          <p:cNvPr id="19" name="タイトル 1">
            <a:extLst>
              <a:ext uri="{FF2B5EF4-FFF2-40B4-BE49-F238E27FC236}">
                <a16:creationId xmlns:a16="http://schemas.microsoft.com/office/drawing/2014/main" id="{0FAF8D6F-5641-4EAF-925C-39A254003572}"/>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1.</a:t>
            </a:r>
            <a:r>
              <a:rPr lang="ja-JP" altLang="en-US" sz="1800" dirty="0"/>
              <a:t>コンセプト</a:t>
            </a:r>
          </a:p>
        </p:txBody>
      </p:sp>
      <p:pic>
        <p:nvPicPr>
          <p:cNvPr id="23" name="図 22">
            <a:extLst>
              <a:ext uri="{FF2B5EF4-FFF2-40B4-BE49-F238E27FC236}">
                <a16:creationId xmlns:a16="http://schemas.microsoft.com/office/drawing/2014/main" id="{3A57858F-644F-4113-8CC4-FCE1E0042225}"/>
              </a:ext>
            </a:extLst>
          </p:cNvPr>
          <p:cNvPicPr>
            <a:picLocks noChangeAspect="1"/>
          </p:cNvPicPr>
          <p:nvPr/>
        </p:nvPicPr>
        <p:blipFill rotWithShape="1">
          <a:blip r:embed="rId4"/>
          <a:srcRect b="48646"/>
          <a:stretch/>
        </p:blipFill>
        <p:spPr>
          <a:xfrm>
            <a:off x="6764538" y="1593753"/>
            <a:ext cx="4542591" cy="1103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図 24">
            <a:extLst>
              <a:ext uri="{FF2B5EF4-FFF2-40B4-BE49-F238E27FC236}">
                <a16:creationId xmlns:a16="http://schemas.microsoft.com/office/drawing/2014/main" id="{8ABBF416-47AF-41C6-9A4D-53BA7AFCAA0C}"/>
              </a:ext>
            </a:extLst>
          </p:cNvPr>
          <p:cNvPicPr>
            <a:picLocks noChangeAspect="1"/>
          </p:cNvPicPr>
          <p:nvPr/>
        </p:nvPicPr>
        <p:blipFill rotWithShape="1">
          <a:blip r:embed="rId5"/>
          <a:srcRect b="56534"/>
          <a:stretch/>
        </p:blipFill>
        <p:spPr>
          <a:xfrm>
            <a:off x="6764539" y="3488999"/>
            <a:ext cx="5076941" cy="839908"/>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正方形/長方形 37">
            <a:extLst>
              <a:ext uri="{FF2B5EF4-FFF2-40B4-BE49-F238E27FC236}">
                <a16:creationId xmlns:a16="http://schemas.microsoft.com/office/drawing/2014/main" id="{D68AD20A-EDCA-4CD3-A093-DF7A8C8D6EFE}"/>
              </a:ext>
            </a:extLst>
          </p:cNvPr>
          <p:cNvSpPr/>
          <p:nvPr/>
        </p:nvSpPr>
        <p:spPr>
          <a:xfrm>
            <a:off x="6847969" y="2089917"/>
            <a:ext cx="4459160" cy="5859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00E14BA-7BD5-43AF-955B-1174DE13DAF5}"/>
              </a:ext>
            </a:extLst>
          </p:cNvPr>
          <p:cNvSpPr/>
          <p:nvPr/>
        </p:nvSpPr>
        <p:spPr>
          <a:xfrm>
            <a:off x="6762879" y="3513383"/>
            <a:ext cx="4433441" cy="8155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矢印コネクタ 39">
            <a:extLst>
              <a:ext uri="{FF2B5EF4-FFF2-40B4-BE49-F238E27FC236}">
                <a16:creationId xmlns:a16="http://schemas.microsoft.com/office/drawing/2014/main" id="{8620FE86-EDAF-4C2D-B2FF-5A1CAE3037A0}"/>
              </a:ext>
            </a:extLst>
          </p:cNvPr>
          <p:cNvCxnSpPr>
            <a:cxnSpLocks/>
          </p:cNvCxnSpPr>
          <p:nvPr/>
        </p:nvCxnSpPr>
        <p:spPr>
          <a:xfrm>
            <a:off x="4810125" y="2261355"/>
            <a:ext cx="1951095" cy="0"/>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a:extLst>
              <a:ext uri="{FF2B5EF4-FFF2-40B4-BE49-F238E27FC236}">
                <a16:creationId xmlns:a16="http://schemas.microsoft.com/office/drawing/2014/main" id="{CFBEC1BB-8F23-429E-B02C-2FB3755DDA46}"/>
              </a:ext>
            </a:extLst>
          </p:cNvPr>
          <p:cNvCxnSpPr>
            <a:cxnSpLocks/>
          </p:cNvCxnSpPr>
          <p:nvPr/>
        </p:nvCxnSpPr>
        <p:spPr>
          <a:xfrm>
            <a:off x="5705475" y="3734296"/>
            <a:ext cx="1055745" cy="1"/>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sp>
        <p:nvSpPr>
          <p:cNvPr id="43" name="タイトル 1">
            <a:extLst>
              <a:ext uri="{FF2B5EF4-FFF2-40B4-BE49-F238E27FC236}">
                <a16:creationId xmlns:a16="http://schemas.microsoft.com/office/drawing/2014/main" id="{08543691-F3FF-4486-9B5E-7A2A7F0216C0}"/>
              </a:ext>
            </a:extLst>
          </p:cNvPr>
          <p:cNvSpPr>
            <a:spLocks noGrp="1"/>
          </p:cNvSpPr>
          <p:nvPr>
            <p:ph type="title"/>
          </p:nvPr>
        </p:nvSpPr>
        <p:spPr>
          <a:xfrm>
            <a:off x="522232" y="813470"/>
            <a:ext cx="2743184" cy="1325563"/>
          </a:xfrm>
        </p:spPr>
        <p:txBody>
          <a:bodyPr rtlCol="0" anchor="t"/>
          <a:lstStyle/>
          <a:p>
            <a:pPr algn="r" rtl="0"/>
            <a:r>
              <a:rPr lang="ja-JP" altLang="en-US" dirty="0"/>
              <a:t>機能実装　</a:t>
            </a:r>
            <a:r>
              <a:rPr lang="en-US" altLang="ja-JP" dirty="0"/>
              <a:t>2/2</a:t>
            </a:r>
            <a:endParaRPr lang="ja-JP" altLang="en-US" dirty="0">
              <a:latin typeface="Meiryo UI" panose="020B0604030504040204" pitchFamily="50" charset="-128"/>
              <a:ea typeface="Meiryo UI" panose="020B0604030504040204" pitchFamily="50" charset="-128"/>
            </a:endParaRPr>
          </a:p>
        </p:txBody>
      </p:sp>
      <p:pic>
        <p:nvPicPr>
          <p:cNvPr id="49" name="図 48">
            <a:extLst>
              <a:ext uri="{FF2B5EF4-FFF2-40B4-BE49-F238E27FC236}">
                <a16:creationId xmlns:a16="http://schemas.microsoft.com/office/drawing/2014/main" id="{40C87DE5-1FA1-4D98-B57A-46E5A0814CF9}"/>
              </a:ext>
            </a:extLst>
          </p:cNvPr>
          <p:cNvPicPr>
            <a:picLocks noChangeAspect="1"/>
          </p:cNvPicPr>
          <p:nvPr/>
        </p:nvPicPr>
        <p:blipFill>
          <a:blip r:embed="rId6"/>
          <a:stretch>
            <a:fillRect/>
          </a:stretch>
        </p:blipFill>
        <p:spPr>
          <a:xfrm>
            <a:off x="5715000" y="4749932"/>
            <a:ext cx="6136005" cy="1525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0" name="直線矢印コネクタ 49">
            <a:extLst>
              <a:ext uri="{FF2B5EF4-FFF2-40B4-BE49-F238E27FC236}">
                <a16:creationId xmlns:a16="http://schemas.microsoft.com/office/drawing/2014/main" id="{5E55AADC-D02E-4ADE-B4C6-462AD45B88CF}"/>
              </a:ext>
            </a:extLst>
          </p:cNvPr>
          <p:cNvCxnSpPr>
            <a:cxnSpLocks/>
            <a:stCxn id="39" idx="2"/>
          </p:cNvCxnSpPr>
          <p:nvPr/>
        </p:nvCxnSpPr>
        <p:spPr>
          <a:xfrm flipH="1">
            <a:off x="7886700" y="4328906"/>
            <a:ext cx="1092900" cy="1416572"/>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sp>
        <p:nvSpPr>
          <p:cNvPr id="53" name="正方形/長方形 52">
            <a:extLst>
              <a:ext uri="{FF2B5EF4-FFF2-40B4-BE49-F238E27FC236}">
                <a16:creationId xmlns:a16="http://schemas.microsoft.com/office/drawing/2014/main" id="{361ED928-C5C4-492C-BD86-BAF398D30834}"/>
              </a:ext>
            </a:extLst>
          </p:cNvPr>
          <p:cNvSpPr/>
          <p:nvPr/>
        </p:nvSpPr>
        <p:spPr>
          <a:xfrm>
            <a:off x="6894639" y="5745478"/>
            <a:ext cx="1192086" cy="5859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108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en-US" altLang="ja-JP" dirty="0">
                <a:solidFill>
                  <a:schemeClr val="bg1">
                    <a:lumMod val="50000"/>
                  </a:schemeClr>
                </a:solidFill>
              </a:rPr>
              <a:t>FYT</a:t>
            </a:r>
            <a:br>
              <a:rPr lang="en-US" altLang="ja-JP" dirty="0">
                <a:solidFill>
                  <a:schemeClr val="bg1">
                    <a:lumMod val="50000"/>
                  </a:schemeClr>
                </a:solidFill>
              </a:rPr>
            </a:br>
            <a:r>
              <a:rPr lang="en-US" altLang="ja-JP" sz="2800" dirty="0">
                <a:solidFill>
                  <a:schemeClr val="bg1">
                    <a:lumMod val="50000"/>
                  </a:schemeClr>
                </a:solidFill>
                <a:latin typeface="HP Simplified Hans" panose="020B0500000000000000" pitchFamily="34" charset="-122"/>
                <a:ea typeface="HP Simplified Hans" panose="020B0500000000000000" pitchFamily="34" charset="-122"/>
              </a:rPr>
              <a:t>Finish Your TEXT</a:t>
            </a:r>
            <a:endParaRPr lang="ja-JP" altLang="en-US" dirty="0">
              <a:solidFill>
                <a:schemeClr val="bg1">
                  <a:lumMod val="50000"/>
                </a:schemeClr>
              </a:solidFill>
              <a:latin typeface="HP Simplified Hans" panose="020B0500000000000000" pitchFamily="34" charset="-122"/>
              <a:ea typeface="HP Simplified Hans" panose="020B0500000000000000" pitchFamily="34" charset="-122"/>
            </a:endParaRPr>
          </a:p>
        </p:txBody>
      </p:sp>
      <p:pic>
        <p:nvPicPr>
          <p:cNvPr id="3" name="図 2">
            <a:extLst>
              <a:ext uri="{FF2B5EF4-FFF2-40B4-BE49-F238E27FC236}">
                <a16:creationId xmlns:a16="http://schemas.microsoft.com/office/drawing/2014/main" id="{ECD8A593-8D8D-44F4-9A3B-C81455F18F2D}"/>
              </a:ext>
            </a:extLst>
          </p:cNvPr>
          <p:cNvPicPr>
            <a:picLocks noChangeAspect="1"/>
          </p:cNvPicPr>
          <p:nvPr/>
        </p:nvPicPr>
        <p:blipFill>
          <a:blip r:embed="rId3"/>
          <a:stretch>
            <a:fillRect/>
          </a:stretch>
        </p:blipFill>
        <p:spPr>
          <a:xfrm>
            <a:off x="8938260" y="1366520"/>
            <a:ext cx="4465320" cy="4465320"/>
          </a:xfrm>
          <a:prstGeom prst="rect">
            <a:avLst/>
          </a:prstGeom>
        </p:spPr>
      </p:pic>
      <p:sp>
        <p:nvSpPr>
          <p:cNvPr id="4" name="タイトル 1">
            <a:extLst>
              <a:ext uri="{FF2B5EF4-FFF2-40B4-BE49-F238E27FC236}">
                <a16:creationId xmlns:a16="http://schemas.microsoft.com/office/drawing/2014/main" id="{974C6A0E-4340-44BB-8C93-C2F7D6D7DFD9}"/>
              </a:ext>
            </a:extLst>
          </p:cNvPr>
          <p:cNvSpPr txBox="1">
            <a:spLocks/>
          </p:cNvSpPr>
          <p:nvPr/>
        </p:nvSpPr>
        <p:spPr>
          <a:xfrm>
            <a:off x="6929304" y="2571235"/>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solidFill>
                  <a:schemeClr val="tx1">
                    <a:lumMod val="50000"/>
                    <a:lumOff val="50000"/>
                  </a:schemeClr>
                </a:solidFill>
              </a:rPr>
              <a:t>2</a:t>
            </a:r>
            <a:r>
              <a:rPr lang="ja-JP" altLang="en-US" sz="1800" dirty="0">
                <a:solidFill>
                  <a:schemeClr val="tx1">
                    <a:lumMod val="50000"/>
                    <a:lumOff val="50000"/>
                  </a:schemeClr>
                </a:solidFill>
              </a:rPr>
              <a:t>．アプリ紹介</a:t>
            </a:r>
          </a:p>
        </p:txBody>
      </p:sp>
    </p:spTree>
    <p:extLst>
      <p:ext uri="{BB962C8B-B14F-4D97-AF65-F5344CB8AC3E}">
        <p14:creationId xmlns:p14="http://schemas.microsoft.com/office/powerpoint/2010/main" val="70778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12</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D3757937-7591-4297-BC22-3931CA9F2589}"/>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3" name="図 2">
            <a:extLst>
              <a:ext uri="{FF2B5EF4-FFF2-40B4-BE49-F238E27FC236}">
                <a16:creationId xmlns:a16="http://schemas.microsoft.com/office/drawing/2014/main" id="{9D69CD7E-E694-45C9-B872-73D808BDB15B}"/>
              </a:ext>
            </a:extLst>
          </p:cNvPr>
          <p:cNvPicPr>
            <a:picLocks noChangeAspect="1"/>
          </p:cNvPicPr>
          <p:nvPr/>
        </p:nvPicPr>
        <p:blipFill>
          <a:blip r:embed="rId3"/>
          <a:stretch>
            <a:fillRect/>
          </a:stretch>
        </p:blipFill>
        <p:spPr>
          <a:xfrm>
            <a:off x="1542100" y="638508"/>
            <a:ext cx="8709340" cy="6082967"/>
          </a:xfrm>
          <a:prstGeom prst="rect">
            <a:avLst/>
          </a:prstGeom>
        </p:spPr>
      </p:pic>
    </p:spTree>
    <p:extLst>
      <p:ext uri="{BB962C8B-B14F-4D97-AF65-F5344CB8AC3E}">
        <p14:creationId xmlns:p14="http://schemas.microsoft.com/office/powerpoint/2010/main" val="14173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E88C0B48-88F8-4EC8-931B-75047A32F60A}"/>
              </a:ext>
            </a:extLst>
          </p:cNvPr>
          <p:cNvPicPr>
            <a:picLocks noChangeAspect="1"/>
          </p:cNvPicPr>
          <p:nvPr/>
        </p:nvPicPr>
        <p:blipFill>
          <a:blip r:embed="rId3"/>
          <a:stretch>
            <a:fillRect/>
          </a:stretch>
        </p:blipFill>
        <p:spPr>
          <a:xfrm>
            <a:off x="523773" y="1087933"/>
            <a:ext cx="11144454" cy="4682134"/>
          </a:xfrm>
          <a:prstGeom prst="rect">
            <a:avLst/>
          </a:prstGeom>
        </p:spPr>
      </p:pic>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13</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1BDA07FD-0D2A-47F8-9841-73BBCE785F03}"/>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3" name="図 2">
            <a:extLst>
              <a:ext uri="{FF2B5EF4-FFF2-40B4-BE49-F238E27FC236}">
                <a16:creationId xmlns:a16="http://schemas.microsoft.com/office/drawing/2014/main" id="{9CFB0CE7-4A2F-45CE-9B1A-11C84B57247C}"/>
              </a:ext>
            </a:extLst>
          </p:cNvPr>
          <p:cNvPicPr>
            <a:picLocks noChangeAspect="1"/>
          </p:cNvPicPr>
          <p:nvPr/>
        </p:nvPicPr>
        <p:blipFill>
          <a:blip r:embed="rId4"/>
          <a:stretch>
            <a:fillRect/>
          </a:stretch>
        </p:blipFill>
        <p:spPr>
          <a:xfrm>
            <a:off x="1643062" y="1352550"/>
            <a:ext cx="8905875" cy="4152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正方形/長方形 9">
            <a:extLst>
              <a:ext uri="{FF2B5EF4-FFF2-40B4-BE49-F238E27FC236}">
                <a16:creationId xmlns:a16="http://schemas.microsoft.com/office/drawing/2014/main" id="{97D8C6FD-B273-4374-8709-0BF2F775A513}"/>
              </a:ext>
            </a:extLst>
          </p:cNvPr>
          <p:cNvSpPr/>
          <p:nvPr/>
        </p:nvSpPr>
        <p:spPr>
          <a:xfrm>
            <a:off x="1643061" y="2465515"/>
            <a:ext cx="1109663" cy="249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DB75C29-9E40-4214-8D17-579524B675F4}"/>
              </a:ext>
            </a:extLst>
          </p:cNvPr>
          <p:cNvPicPr>
            <a:picLocks noChangeAspect="1"/>
          </p:cNvPicPr>
          <p:nvPr/>
        </p:nvPicPr>
        <p:blipFill>
          <a:blip r:embed="rId5"/>
          <a:stretch>
            <a:fillRect/>
          </a:stretch>
        </p:blipFill>
        <p:spPr>
          <a:xfrm>
            <a:off x="1378266" y="1036839"/>
            <a:ext cx="9435465" cy="5026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95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4F9464-D622-4245-B0D5-8AA0BFC580EC}"/>
              </a:ext>
            </a:extLst>
          </p:cNvPr>
          <p:cNvPicPr>
            <a:picLocks noChangeAspect="1"/>
          </p:cNvPicPr>
          <p:nvPr/>
        </p:nvPicPr>
        <p:blipFill>
          <a:blip r:embed="rId3"/>
          <a:stretch>
            <a:fillRect/>
          </a:stretch>
        </p:blipFill>
        <p:spPr>
          <a:xfrm>
            <a:off x="523773" y="1087933"/>
            <a:ext cx="11144454" cy="4682134"/>
          </a:xfrm>
          <a:prstGeom prst="rect">
            <a:avLst/>
          </a:prstGeom>
        </p:spPr>
      </p:pic>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14</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AC5ACA44-3ECA-4AC9-9F18-5CFD17ADFD5B}"/>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5" name="図 4">
            <a:extLst>
              <a:ext uri="{FF2B5EF4-FFF2-40B4-BE49-F238E27FC236}">
                <a16:creationId xmlns:a16="http://schemas.microsoft.com/office/drawing/2014/main" id="{E9BDD488-D662-4A5D-B88E-77EA27260AEA}"/>
              </a:ext>
            </a:extLst>
          </p:cNvPr>
          <p:cNvPicPr>
            <a:picLocks noChangeAspect="1"/>
          </p:cNvPicPr>
          <p:nvPr/>
        </p:nvPicPr>
        <p:blipFill>
          <a:blip r:embed="rId4"/>
          <a:stretch>
            <a:fillRect/>
          </a:stretch>
        </p:blipFill>
        <p:spPr>
          <a:xfrm>
            <a:off x="2339288" y="958850"/>
            <a:ext cx="7747687" cy="530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正方形/長方形 9">
            <a:extLst>
              <a:ext uri="{FF2B5EF4-FFF2-40B4-BE49-F238E27FC236}">
                <a16:creationId xmlns:a16="http://schemas.microsoft.com/office/drawing/2014/main" id="{C29363DC-3495-4A7C-B692-77D082DC6ABB}"/>
              </a:ext>
            </a:extLst>
          </p:cNvPr>
          <p:cNvSpPr/>
          <p:nvPr/>
        </p:nvSpPr>
        <p:spPr>
          <a:xfrm>
            <a:off x="2259657" y="2161858"/>
            <a:ext cx="633960" cy="2384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2842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FC9AE16-72B2-48AA-9631-1C93716127F6}"/>
              </a:ext>
            </a:extLst>
          </p:cNvPr>
          <p:cNvSpPr/>
          <p:nvPr/>
        </p:nvSpPr>
        <p:spPr>
          <a:xfrm>
            <a:off x="438150" y="1341021"/>
            <a:ext cx="11144250" cy="4678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a:extLst>
              <a:ext uri="{FF2B5EF4-FFF2-40B4-BE49-F238E27FC236}">
                <a16:creationId xmlns:a16="http://schemas.microsoft.com/office/drawing/2014/main" id="{2CC7E0A4-FE8E-4F7B-8370-1FA3484B6144}"/>
              </a:ext>
            </a:extLst>
          </p:cNvPr>
          <p:cNvSpPr>
            <a:spLocks noGrp="1"/>
          </p:cNvSpPr>
          <p:nvPr>
            <p:ph type="ftr" sz="quarter" idx="11"/>
          </p:nvPr>
        </p:nvSpPr>
        <p:spPr>
          <a:xfrm>
            <a:off x="4038600" y="6356350"/>
            <a:ext cx="4114800" cy="365125"/>
          </a:xfrm>
        </p:spPr>
        <p:txBody>
          <a:bodyPr rtlCol="0"/>
          <a:lstStyle/>
          <a:p>
            <a:pPr rtl="0"/>
            <a:r>
              <a:rPr lang="ja-JP" altLang="en-US">
                <a:latin typeface="Meiryo UI" panose="020B0604030504040204" pitchFamily="50" charset="-128"/>
                <a:ea typeface="Meiryo UI" panose="020B0604030504040204" pitchFamily="50" charset="-128"/>
              </a:rPr>
              <a:t>ピッチ デッキ</a:t>
            </a:r>
          </a:p>
        </p:txBody>
      </p:sp>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15</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D2218947-D06C-4348-926E-7281A715F8D5}"/>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5" name="図 4">
            <a:extLst>
              <a:ext uri="{FF2B5EF4-FFF2-40B4-BE49-F238E27FC236}">
                <a16:creationId xmlns:a16="http://schemas.microsoft.com/office/drawing/2014/main" id="{E02A6319-745D-495D-B537-10B6C94E6110}"/>
              </a:ext>
            </a:extLst>
          </p:cNvPr>
          <p:cNvPicPr>
            <a:picLocks noChangeAspect="1"/>
          </p:cNvPicPr>
          <p:nvPr/>
        </p:nvPicPr>
        <p:blipFill>
          <a:blip r:embed="rId3"/>
          <a:stretch>
            <a:fillRect/>
          </a:stretch>
        </p:blipFill>
        <p:spPr>
          <a:xfrm>
            <a:off x="2807833" y="557220"/>
            <a:ext cx="6642378" cy="5981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正方形/長方形 10">
            <a:extLst>
              <a:ext uri="{FF2B5EF4-FFF2-40B4-BE49-F238E27FC236}">
                <a16:creationId xmlns:a16="http://schemas.microsoft.com/office/drawing/2014/main" id="{2B025C44-7377-457B-AFF0-5DEAEB173337}"/>
              </a:ext>
            </a:extLst>
          </p:cNvPr>
          <p:cNvSpPr/>
          <p:nvPr/>
        </p:nvSpPr>
        <p:spPr>
          <a:xfrm>
            <a:off x="2807832" y="1141539"/>
            <a:ext cx="1002167" cy="2395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97D7E1DC-BAAD-4770-8A8E-23845D67742D}"/>
              </a:ext>
            </a:extLst>
          </p:cNvPr>
          <p:cNvPicPr>
            <a:picLocks noChangeAspect="1"/>
          </p:cNvPicPr>
          <p:nvPr/>
        </p:nvPicPr>
        <p:blipFill>
          <a:blip r:embed="rId4"/>
          <a:stretch>
            <a:fillRect/>
          </a:stretch>
        </p:blipFill>
        <p:spPr>
          <a:xfrm>
            <a:off x="2425421" y="426128"/>
            <a:ext cx="7407201" cy="6280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8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541F6C09-B5AF-41C6-8C78-499A7BDE1E54}"/>
              </a:ext>
            </a:extLst>
          </p:cNvPr>
          <p:cNvSpPr/>
          <p:nvPr/>
        </p:nvSpPr>
        <p:spPr>
          <a:xfrm>
            <a:off x="438150" y="1341021"/>
            <a:ext cx="11144250" cy="4678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16</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D20B3F3C-2A0B-4E1E-99BE-81C1BB476908}"/>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3" name="図 2">
            <a:extLst>
              <a:ext uri="{FF2B5EF4-FFF2-40B4-BE49-F238E27FC236}">
                <a16:creationId xmlns:a16="http://schemas.microsoft.com/office/drawing/2014/main" id="{B5A08F52-37A7-4AB0-8AFB-5270C3F98E05}"/>
              </a:ext>
            </a:extLst>
          </p:cNvPr>
          <p:cNvPicPr>
            <a:picLocks noChangeAspect="1"/>
          </p:cNvPicPr>
          <p:nvPr/>
        </p:nvPicPr>
        <p:blipFill>
          <a:blip r:embed="rId3"/>
          <a:stretch>
            <a:fillRect/>
          </a:stretch>
        </p:blipFill>
        <p:spPr>
          <a:xfrm>
            <a:off x="859482" y="694690"/>
            <a:ext cx="4822852" cy="2812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図 7">
            <a:extLst>
              <a:ext uri="{FF2B5EF4-FFF2-40B4-BE49-F238E27FC236}">
                <a16:creationId xmlns:a16="http://schemas.microsoft.com/office/drawing/2014/main" id="{175AEE63-E6C2-419D-82F5-5AC12CB59009}"/>
              </a:ext>
            </a:extLst>
          </p:cNvPr>
          <p:cNvPicPr>
            <a:picLocks noChangeAspect="1"/>
          </p:cNvPicPr>
          <p:nvPr/>
        </p:nvPicPr>
        <p:blipFill>
          <a:blip r:embed="rId4"/>
          <a:stretch>
            <a:fillRect/>
          </a:stretch>
        </p:blipFill>
        <p:spPr>
          <a:xfrm>
            <a:off x="859482" y="3736939"/>
            <a:ext cx="4820603" cy="2812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図 12">
            <a:extLst>
              <a:ext uri="{FF2B5EF4-FFF2-40B4-BE49-F238E27FC236}">
                <a16:creationId xmlns:a16="http://schemas.microsoft.com/office/drawing/2014/main" id="{DD43DB22-E5F3-4068-98B4-BAA6965C9F6B}"/>
              </a:ext>
            </a:extLst>
          </p:cNvPr>
          <p:cNvPicPr>
            <a:picLocks noChangeAspect="1"/>
          </p:cNvPicPr>
          <p:nvPr/>
        </p:nvPicPr>
        <p:blipFill>
          <a:blip r:embed="rId5"/>
          <a:stretch>
            <a:fillRect/>
          </a:stretch>
        </p:blipFill>
        <p:spPr>
          <a:xfrm>
            <a:off x="6096000" y="3720157"/>
            <a:ext cx="4822852" cy="2846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正方形/長方形 13">
            <a:extLst>
              <a:ext uri="{FF2B5EF4-FFF2-40B4-BE49-F238E27FC236}">
                <a16:creationId xmlns:a16="http://schemas.microsoft.com/office/drawing/2014/main" id="{A947B357-6F15-41EE-BB48-B1A4EB223B6C}"/>
              </a:ext>
            </a:extLst>
          </p:cNvPr>
          <p:cNvSpPr/>
          <p:nvPr/>
        </p:nvSpPr>
        <p:spPr>
          <a:xfrm>
            <a:off x="6096000" y="5180120"/>
            <a:ext cx="633960" cy="2384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EB281418-AFF9-400D-A829-6C325C8D910E}"/>
              </a:ext>
            </a:extLst>
          </p:cNvPr>
          <p:cNvSpPr/>
          <p:nvPr/>
        </p:nvSpPr>
        <p:spPr>
          <a:xfrm>
            <a:off x="859482" y="1437958"/>
            <a:ext cx="633960" cy="2384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B60DCB3-A87A-48C8-93C0-0C29CEE2C4A8}"/>
              </a:ext>
            </a:extLst>
          </p:cNvPr>
          <p:cNvSpPr/>
          <p:nvPr/>
        </p:nvSpPr>
        <p:spPr>
          <a:xfrm>
            <a:off x="902208" y="5023943"/>
            <a:ext cx="633960" cy="2384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1E6F115-A5F8-44E4-96E1-88536B170710}"/>
              </a:ext>
            </a:extLst>
          </p:cNvPr>
          <p:cNvSpPr txBox="1"/>
          <p:nvPr/>
        </p:nvSpPr>
        <p:spPr>
          <a:xfrm>
            <a:off x="5972175" y="694690"/>
            <a:ext cx="4946677" cy="646331"/>
          </a:xfrm>
          <a:prstGeom prst="rect">
            <a:avLst/>
          </a:prstGeom>
          <a:noFill/>
        </p:spPr>
        <p:txBody>
          <a:bodyPr wrap="square" rtlCol="0">
            <a:spAutoFit/>
          </a:bodyPr>
          <a:lstStyle/>
          <a:p>
            <a:r>
              <a:rPr kumimoji="1" lang="en-US" altLang="ja-JP" dirty="0" err="1"/>
              <a:t>Setumei</a:t>
            </a:r>
            <a:endParaRPr kumimoji="1" lang="en-US" altLang="ja-JP" dirty="0"/>
          </a:p>
          <a:p>
            <a:endParaRPr kumimoji="1" lang="ja-JP" altLang="en-US" dirty="0"/>
          </a:p>
        </p:txBody>
      </p:sp>
    </p:spTree>
    <p:extLst>
      <p:ext uri="{BB962C8B-B14F-4D97-AF65-F5344CB8AC3E}">
        <p14:creationId xmlns:p14="http://schemas.microsoft.com/office/powerpoint/2010/main" val="269640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4F9464-D622-4245-B0D5-8AA0BFC580EC}"/>
              </a:ext>
            </a:extLst>
          </p:cNvPr>
          <p:cNvPicPr>
            <a:picLocks noChangeAspect="1"/>
          </p:cNvPicPr>
          <p:nvPr/>
        </p:nvPicPr>
        <p:blipFill>
          <a:blip r:embed="rId3"/>
          <a:stretch>
            <a:fillRect/>
          </a:stretch>
        </p:blipFill>
        <p:spPr>
          <a:xfrm>
            <a:off x="523773" y="1087933"/>
            <a:ext cx="11144454" cy="4682134"/>
          </a:xfrm>
          <a:prstGeom prst="rect">
            <a:avLst/>
          </a:prstGeom>
        </p:spPr>
      </p:pic>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17</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AC5ACA44-3ECA-4AC9-9F18-5CFD17ADFD5B}"/>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5" name="図 4">
            <a:extLst>
              <a:ext uri="{FF2B5EF4-FFF2-40B4-BE49-F238E27FC236}">
                <a16:creationId xmlns:a16="http://schemas.microsoft.com/office/drawing/2014/main" id="{04846218-412B-4D12-9C8E-4CA42B5EB21C}"/>
              </a:ext>
            </a:extLst>
          </p:cNvPr>
          <p:cNvPicPr>
            <a:picLocks noChangeAspect="1"/>
          </p:cNvPicPr>
          <p:nvPr/>
        </p:nvPicPr>
        <p:blipFill>
          <a:blip r:embed="rId4"/>
          <a:stretch>
            <a:fillRect/>
          </a:stretch>
        </p:blipFill>
        <p:spPr>
          <a:xfrm>
            <a:off x="1166812" y="713685"/>
            <a:ext cx="9720263" cy="5739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正方形/長方形 6">
            <a:extLst>
              <a:ext uri="{FF2B5EF4-FFF2-40B4-BE49-F238E27FC236}">
                <a16:creationId xmlns:a16="http://schemas.microsoft.com/office/drawing/2014/main" id="{A6CA88AB-C965-4416-899B-ACC6E1A8F182}"/>
              </a:ext>
            </a:extLst>
          </p:cNvPr>
          <p:cNvSpPr/>
          <p:nvPr/>
        </p:nvSpPr>
        <p:spPr>
          <a:xfrm>
            <a:off x="1166811" y="2476183"/>
            <a:ext cx="900113" cy="2384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988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18</a:t>
            </a:fld>
            <a:endParaRPr lang="ja-JP" altLang="en-ZA">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3BDF94EC-FB31-4736-AC41-A02D745C2926}"/>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2</a:t>
            </a:r>
            <a:r>
              <a:rPr lang="ja-JP" altLang="en-US" sz="1800" dirty="0"/>
              <a:t>．アプリ紹介</a:t>
            </a:r>
          </a:p>
        </p:txBody>
      </p:sp>
      <p:pic>
        <p:nvPicPr>
          <p:cNvPr id="3" name="図 2">
            <a:extLst>
              <a:ext uri="{FF2B5EF4-FFF2-40B4-BE49-F238E27FC236}">
                <a16:creationId xmlns:a16="http://schemas.microsoft.com/office/drawing/2014/main" id="{31381622-2287-4367-A965-A1E1AD2E9468}"/>
              </a:ext>
            </a:extLst>
          </p:cNvPr>
          <p:cNvPicPr>
            <a:picLocks noChangeAspect="1"/>
          </p:cNvPicPr>
          <p:nvPr/>
        </p:nvPicPr>
        <p:blipFill>
          <a:blip r:embed="rId3"/>
          <a:stretch>
            <a:fillRect/>
          </a:stretch>
        </p:blipFill>
        <p:spPr>
          <a:xfrm>
            <a:off x="2085975" y="567554"/>
            <a:ext cx="7972425" cy="5975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2864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en-US" altLang="ja-JP" sz="3200" dirty="0">
                <a:solidFill>
                  <a:schemeClr val="bg1">
                    <a:lumMod val="50000"/>
                  </a:schemeClr>
                </a:solidFill>
                <a:latin typeface="Meiryo UI" panose="020B0604030504040204" pitchFamily="50" charset="-128"/>
                <a:ea typeface="Meiryo UI" panose="020B0604030504040204" pitchFamily="50" charset="-128"/>
              </a:rPr>
              <a:t>3.</a:t>
            </a:r>
            <a:r>
              <a:rPr lang="ja-JP" altLang="en-US" sz="3200" dirty="0">
                <a:solidFill>
                  <a:schemeClr val="bg1">
                    <a:lumMod val="50000"/>
                  </a:schemeClr>
                </a:solidFill>
                <a:latin typeface="Meiryo UI" panose="020B0604030504040204" pitchFamily="50" charset="-128"/>
                <a:ea typeface="Meiryo UI" panose="020B0604030504040204" pitchFamily="50" charset="-128"/>
              </a:rPr>
              <a:t>アプリ制作を終えて</a:t>
            </a:r>
          </a:p>
        </p:txBody>
      </p:sp>
      <p:pic>
        <p:nvPicPr>
          <p:cNvPr id="3" name="図 2">
            <a:extLst>
              <a:ext uri="{FF2B5EF4-FFF2-40B4-BE49-F238E27FC236}">
                <a16:creationId xmlns:a16="http://schemas.microsoft.com/office/drawing/2014/main" id="{859A18D0-9168-4ABC-B9C0-442DD390162D}"/>
              </a:ext>
            </a:extLst>
          </p:cNvPr>
          <p:cNvPicPr>
            <a:picLocks noChangeAspect="1"/>
          </p:cNvPicPr>
          <p:nvPr/>
        </p:nvPicPr>
        <p:blipFill>
          <a:blip r:embed="rId3"/>
          <a:stretch>
            <a:fillRect/>
          </a:stretch>
        </p:blipFill>
        <p:spPr>
          <a:xfrm>
            <a:off x="5758353" y="2476869"/>
            <a:ext cx="2607224" cy="2607224"/>
          </a:xfrm>
          <a:prstGeom prst="rect">
            <a:avLst/>
          </a:prstGeom>
        </p:spPr>
      </p:pic>
    </p:spTree>
    <p:extLst>
      <p:ext uri="{BB962C8B-B14F-4D97-AF65-F5344CB8AC3E}">
        <p14:creationId xmlns:p14="http://schemas.microsoft.com/office/powerpoint/2010/main" val="147520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rtlCol="0"/>
          <a:lstStyle/>
          <a:p>
            <a:pPr rtl="0"/>
            <a:r>
              <a:rPr lang="ja-JP" altLang="en-US" dirty="0"/>
              <a:t>もくじ</a:t>
            </a:r>
            <a:endParaRPr lang="ja-JP" altLang="en-US" dirty="0">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435725" cy="2519363"/>
          </a:xfrm>
        </p:spPr>
        <p:txBody>
          <a:bodyPr rtlCol="0">
            <a:normAutofit/>
          </a:bodyPr>
          <a:lstStyle/>
          <a:p>
            <a:pPr rtl="0"/>
            <a:r>
              <a:rPr lang="en-US" altLang="ja-JP" dirty="0">
                <a:solidFill>
                  <a:schemeClr val="tx1"/>
                </a:solidFill>
              </a:rPr>
              <a:t>0.</a:t>
            </a:r>
            <a:r>
              <a:rPr lang="ja-JP" altLang="en-US" dirty="0">
                <a:solidFill>
                  <a:schemeClr val="tx1"/>
                </a:solidFill>
              </a:rPr>
              <a:t>   自己紹介</a:t>
            </a:r>
            <a:endParaRPr lang="en-US" altLang="ja-JP" dirty="0">
              <a:solidFill>
                <a:schemeClr val="tx1"/>
              </a:solidFill>
              <a:latin typeface="Meiryo UI" panose="020B0604030504040204" pitchFamily="50" charset="-128"/>
              <a:ea typeface="Meiryo UI" panose="020B0604030504040204" pitchFamily="50" charset="-128"/>
            </a:endParaRPr>
          </a:p>
          <a:p>
            <a:pPr marL="342900" indent="-342900" rtl="0">
              <a:buFont typeface="+mj-lt"/>
              <a:buAutoNum type="arabicPeriod"/>
            </a:pPr>
            <a:r>
              <a:rPr lang="ja-JP" altLang="en-US" dirty="0">
                <a:solidFill>
                  <a:schemeClr val="tx1"/>
                </a:solidFill>
                <a:latin typeface="Meiryo UI" panose="020B0604030504040204" pitchFamily="50" charset="-128"/>
                <a:ea typeface="Meiryo UI" panose="020B0604030504040204" pitchFamily="50" charset="-128"/>
              </a:rPr>
              <a:t>コンセプト</a:t>
            </a:r>
            <a:endParaRPr lang="en-US" altLang="ja-JP" dirty="0">
              <a:solidFill>
                <a:schemeClr val="tx1"/>
              </a:solidFill>
              <a:latin typeface="Meiryo UI" panose="020B0604030504040204" pitchFamily="50" charset="-128"/>
              <a:ea typeface="Meiryo UI" panose="020B0604030504040204" pitchFamily="50" charset="-128"/>
            </a:endParaRPr>
          </a:p>
          <a:p>
            <a:pPr marL="342900" indent="-342900" rtl="0">
              <a:buFont typeface="+mj-lt"/>
              <a:buAutoNum type="arabicPeriod"/>
            </a:pPr>
            <a:r>
              <a:rPr lang="ja-JP" altLang="en-US" dirty="0">
                <a:solidFill>
                  <a:schemeClr val="tx1"/>
                </a:solidFill>
              </a:rPr>
              <a:t>アプリ紹介</a:t>
            </a:r>
            <a:endParaRPr lang="en-US" altLang="ja-JP" dirty="0">
              <a:solidFill>
                <a:schemeClr val="tx1"/>
              </a:solidFill>
            </a:endParaRPr>
          </a:p>
          <a:p>
            <a:pPr marL="342900" indent="-342900" rtl="0">
              <a:buFont typeface="+mj-lt"/>
              <a:buAutoNum type="arabicPeriod"/>
            </a:pPr>
            <a:r>
              <a:rPr lang="ja-JP" altLang="en-US" dirty="0">
                <a:solidFill>
                  <a:schemeClr val="tx1"/>
                </a:solidFill>
              </a:rPr>
              <a:t>アプリ制作を終えて</a:t>
            </a:r>
            <a:endParaRPr lang="en-US" altLang="ja-JP" dirty="0">
              <a:solidFill>
                <a:schemeClr val="tx1"/>
              </a:solidFill>
              <a:latin typeface="Meiryo UI" panose="020B0604030504040204" pitchFamily="50" charset="-128"/>
              <a:ea typeface="Meiryo UI" panose="020B0604030504040204" pitchFamily="50" charset="-128"/>
            </a:endParaRPr>
          </a:p>
          <a:p>
            <a:pPr marL="342900" indent="-342900" rtl="0">
              <a:buFont typeface="+mj-lt"/>
              <a:buAutoNum type="arabicPeriod"/>
            </a:pPr>
            <a:r>
              <a:rPr lang="ja-JP" altLang="en-US" dirty="0">
                <a:solidFill>
                  <a:schemeClr val="tx1"/>
                </a:solidFill>
              </a:rPr>
              <a:t>感想</a:t>
            </a:r>
            <a:endParaRPr lang="en-US" altLang="ja-JP" dirty="0">
              <a:solidFill>
                <a:schemeClr val="tx1"/>
              </a:solidFill>
            </a:endParaRPr>
          </a:p>
          <a:p>
            <a:pPr rtl="0"/>
            <a:endParaRPr lang="ja-JP" altLang="en-US" dirty="0">
              <a:solidFill>
                <a:schemeClr val="tx1"/>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2ACE177C-C2EA-459D-9330-F604CF175275}"/>
              </a:ext>
            </a:extLst>
          </p:cNvPr>
          <p:cNvPicPr>
            <a:picLocks noChangeAspect="1"/>
          </p:cNvPicPr>
          <p:nvPr/>
        </p:nvPicPr>
        <p:blipFill>
          <a:blip r:embed="rId3"/>
          <a:stretch>
            <a:fillRect/>
          </a:stretch>
        </p:blipFill>
        <p:spPr>
          <a:xfrm>
            <a:off x="2904204" y="2469515"/>
            <a:ext cx="3727099" cy="3727099"/>
          </a:xfrm>
          <a:prstGeom prst="rect">
            <a:avLst/>
          </a:prstGeom>
        </p:spPr>
      </p:pic>
      <p:sp>
        <p:nvSpPr>
          <p:cNvPr id="8" name="スライド番号プレースホルダー 3">
            <a:extLst>
              <a:ext uri="{FF2B5EF4-FFF2-40B4-BE49-F238E27FC236}">
                <a16:creationId xmlns:a16="http://schemas.microsoft.com/office/drawing/2014/main" id="{DC4E5FE6-2EBD-4BB4-A886-96FD62D213F0}"/>
              </a:ext>
            </a:extLst>
          </p:cNvPr>
          <p:cNvSpPr txBox="1">
            <a:spLocks/>
          </p:cNvSpPr>
          <p:nvPr/>
        </p:nvSpPr>
        <p:spPr>
          <a:xfrm>
            <a:off x="10587699" y="6356350"/>
            <a:ext cx="987552" cy="365125"/>
          </a:xfrm>
          <a:prstGeom prst="rect">
            <a:avLst/>
          </a:prstGeom>
        </p:spPr>
        <p:txBody>
          <a:bodyPr vert="horz" lIns="91440" tIns="45720" rIns="91440" bIns="45720" rtlCol="0" anchor="ctr"/>
          <a:lstStyle>
            <a:defPPr rtl="0">
              <a:defRPr lang="ja-JP"/>
            </a:defPPr>
            <a:lvl1pPr marL="0" algn="r" defTabSz="914400" rtl="0" eaLnBrk="1" latinLnBrk="0" hangingPunct="1">
              <a:defRPr sz="900" kern="1200">
                <a:solidFill>
                  <a:schemeClr val="tx1">
                    <a:tint val="7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altLang="ja-JP" smtClean="0"/>
              <a:pPr/>
              <a:t>2</a:t>
            </a:fld>
            <a:endParaRPr lang="ja-JP" alt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54ABB-4929-4810-950B-2DAEA0A5BAB4}"/>
              </a:ext>
            </a:extLst>
          </p:cNvPr>
          <p:cNvSpPr>
            <a:spLocks noGrp="1"/>
          </p:cNvSpPr>
          <p:nvPr>
            <p:ph type="title"/>
          </p:nvPr>
        </p:nvSpPr>
        <p:spPr>
          <a:xfrm>
            <a:off x="1885156" y="695818"/>
            <a:ext cx="8421688" cy="509903"/>
          </a:xfrm>
        </p:spPr>
        <p:txBody>
          <a:bodyPr rtlCol="0">
            <a:normAutofit/>
          </a:bodyPr>
          <a:lstStyle/>
          <a:p>
            <a:pPr rtl="0"/>
            <a:r>
              <a:rPr lang="ja-JP" altLang="en-US" dirty="0">
                <a:latin typeface="Meiryo UI" panose="020B0604030504040204" pitchFamily="50" charset="-128"/>
                <a:ea typeface="Meiryo UI" panose="020B0604030504040204" pitchFamily="50" charset="-128"/>
              </a:rPr>
              <a:t>スケジュール</a:t>
            </a:r>
          </a:p>
        </p:txBody>
      </p:sp>
      <p:sp>
        <p:nvSpPr>
          <p:cNvPr id="8" name="テキスト プレースホルダー 7">
            <a:extLst>
              <a:ext uri="{FF2B5EF4-FFF2-40B4-BE49-F238E27FC236}">
                <a16:creationId xmlns:a16="http://schemas.microsoft.com/office/drawing/2014/main" id="{E92B9716-8D44-4864-8986-720957B34362}"/>
              </a:ext>
            </a:extLst>
          </p:cNvPr>
          <p:cNvSpPr>
            <a:spLocks noGrp="1"/>
          </p:cNvSpPr>
          <p:nvPr>
            <p:ph sz="half" idx="14"/>
          </p:nvPr>
        </p:nvSpPr>
        <p:spPr>
          <a:xfrm>
            <a:off x="7842956" y="1588531"/>
            <a:ext cx="4278488" cy="5630194"/>
          </a:xfrm>
        </p:spPr>
        <p:txBody>
          <a:bodyPr rtlCol="0"/>
          <a:lstStyle/>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結果</a:t>
            </a:r>
            <a:r>
              <a:rPr lang="en-US" altLang="ja-JP" dirty="0">
                <a:latin typeface="Meiryo UI" panose="020B0604030504040204" pitchFamily="50" charset="-128"/>
                <a:ea typeface="Meiryo UI" panose="020B0604030504040204" pitchFamily="50" charset="-128"/>
              </a:rPr>
              <a:t>】</a:t>
            </a:r>
          </a:p>
          <a:p>
            <a:pPr rtl="0"/>
            <a:r>
              <a:rPr lang="ja-JP" altLang="en-US" dirty="0"/>
              <a:t>・当初の予定より製造に時間がかかった</a:t>
            </a:r>
            <a:endParaRPr lang="en-US" altLang="ja-JP" dirty="0"/>
          </a:p>
          <a:p>
            <a:pPr rtl="0"/>
            <a:r>
              <a:rPr lang="ja-JP" altLang="en-US" dirty="0">
                <a:latin typeface="Meiryo UI" panose="020B0604030504040204" pitchFamily="50" charset="-128"/>
                <a:ea typeface="Meiryo UI" panose="020B0604030504040204" pitchFamily="50" charset="-128"/>
              </a:rPr>
              <a:t>・製造に時間がかかり、テストを十分実施できなかった</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原因</a:t>
            </a:r>
            <a:r>
              <a:rPr lang="en-US" altLang="ja-JP" dirty="0">
                <a:latin typeface="Meiryo UI" panose="020B0604030504040204" pitchFamily="50" charset="-128"/>
                <a:ea typeface="Meiryo UI" panose="020B0604030504040204" pitchFamily="50" charset="-128"/>
              </a:rPr>
              <a:t>】</a:t>
            </a:r>
          </a:p>
          <a:p>
            <a:pPr rtl="0"/>
            <a:r>
              <a:rPr lang="ja-JP" altLang="en-US" dirty="0"/>
              <a:t>・当初の画面設計が、製造を始めるにあたり、実装不可能になる。</a:t>
            </a:r>
            <a:endParaRPr lang="en-US" altLang="ja-JP" dirty="0"/>
          </a:p>
          <a:p>
            <a:pPr rtl="0"/>
            <a:r>
              <a:rPr lang="ja-JP" altLang="en-US" dirty="0">
                <a:latin typeface="Meiryo UI" panose="020B0604030504040204" pitchFamily="50" charset="-128"/>
                <a:ea typeface="Meiryo UI" panose="020B0604030504040204" pitchFamily="50" charset="-128"/>
              </a:rPr>
              <a:t>→設計を見直しながら進めたことによる時間の加算</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Laravel</a:t>
            </a:r>
            <a:r>
              <a:rPr lang="ja-JP" altLang="en-US" dirty="0">
                <a:latin typeface="Meiryo UI" panose="020B0604030504040204" pitchFamily="50" charset="-128"/>
                <a:ea typeface="Meiryo UI" panose="020B0604030504040204" pitchFamily="50" charset="-128"/>
              </a:rPr>
              <a:t>の勉強不足</a:t>
            </a:r>
            <a:endParaRPr lang="en-US" altLang="ja-JP" dirty="0">
              <a:latin typeface="Meiryo UI" panose="020B0604030504040204" pitchFamily="50" charset="-128"/>
              <a:ea typeface="Meiryo UI" panose="020B0604030504040204" pitchFamily="50" charset="-128"/>
            </a:endParaRPr>
          </a:p>
          <a:p>
            <a:pPr rtl="0"/>
            <a:r>
              <a:rPr lang="ja-JP" altLang="en-US" dirty="0"/>
              <a:t>→教科書に記載のない内容の機能実装に対して、調べながらのコーディングに時間がかかった</a:t>
            </a:r>
            <a:endParaRPr lang="ja-JP" altLang="en-US" dirty="0">
              <a:latin typeface="Meiryo UI" panose="020B0604030504040204" pitchFamily="50" charset="-128"/>
              <a:ea typeface="Meiryo UI" panose="020B0604030504040204" pitchFamily="50" charset="-128"/>
            </a:endParaRPr>
          </a:p>
        </p:txBody>
      </p:sp>
      <p:sp>
        <p:nvSpPr>
          <p:cNvPr id="11" name="スライド番号プレースホルダー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20</a:t>
            </a:fld>
            <a:endParaRPr lang="ja-JP" altLang="en-US" dirty="0">
              <a:latin typeface="Meiryo UI" panose="020B0604030504040204" pitchFamily="50" charset="-128"/>
              <a:ea typeface="Meiryo UI" panose="020B0604030504040204" pitchFamily="50" charset="-128"/>
            </a:endParaRPr>
          </a:p>
        </p:txBody>
      </p:sp>
      <p:sp>
        <p:nvSpPr>
          <p:cNvPr id="23" name="テキスト プレースホルダー 6">
            <a:extLst>
              <a:ext uri="{FF2B5EF4-FFF2-40B4-BE49-F238E27FC236}">
                <a16:creationId xmlns:a16="http://schemas.microsoft.com/office/drawing/2014/main" id="{4C47F8E7-DC6A-42F3-8662-13477694DCE4}"/>
              </a:ext>
            </a:extLst>
          </p:cNvPr>
          <p:cNvSpPr txBox="1">
            <a:spLocks/>
          </p:cNvSpPr>
          <p:nvPr/>
        </p:nvSpPr>
        <p:spPr>
          <a:xfrm>
            <a:off x="3678768" y="5591454"/>
            <a:ext cx="4114800" cy="3651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200" noProof="1">
                <a:highlight>
                  <a:srgbClr val="FFFF00"/>
                </a:highlight>
              </a:rPr>
              <a:t>　　</a:t>
            </a:r>
            <a:r>
              <a:rPr lang="ja-JP" altLang="en-US" sz="1200" noProof="1"/>
              <a:t>→実績</a:t>
            </a:r>
          </a:p>
        </p:txBody>
      </p:sp>
      <p:sp>
        <p:nvSpPr>
          <p:cNvPr id="12" name="タイトル 1">
            <a:extLst>
              <a:ext uri="{FF2B5EF4-FFF2-40B4-BE49-F238E27FC236}">
                <a16:creationId xmlns:a16="http://schemas.microsoft.com/office/drawing/2014/main" id="{E2D806F3-8477-4AC0-87F6-FBBC26AF6D86}"/>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3</a:t>
            </a:r>
            <a:r>
              <a:rPr lang="ja-JP" altLang="en-US" sz="1800" dirty="0"/>
              <a:t>．アプリ制作を終えて</a:t>
            </a:r>
          </a:p>
        </p:txBody>
      </p:sp>
      <p:pic>
        <p:nvPicPr>
          <p:cNvPr id="5" name="図 4">
            <a:extLst>
              <a:ext uri="{FF2B5EF4-FFF2-40B4-BE49-F238E27FC236}">
                <a16:creationId xmlns:a16="http://schemas.microsoft.com/office/drawing/2014/main" id="{9A1BEBE6-0643-45BA-BF0E-A4F3BEAFD827}"/>
              </a:ext>
            </a:extLst>
          </p:cNvPr>
          <p:cNvPicPr>
            <a:picLocks noChangeAspect="1"/>
          </p:cNvPicPr>
          <p:nvPr/>
        </p:nvPicPr>
        <p:blipFill>
          <a:blip r:embed="rId3"/>
          <a:stretch>
            <a:fillRect/>
          </a:stretch>
        </p:blipFill>
        <p:spPr>
          <a:xfrm>
            <a:off x="320455" y="1587160"/>
            <a:ext cx="7433310" cy="3858267"/>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54ABB-4929-4810-950B-2DAEA0A5BAB4}"/>
              </a:ext>
            </a:extLst>
          </p:cNvPr>
          <p:cNvSpPr>
            <a:spLocks noGrp="1"/>
          </p:cNvSpPr>
          <p:nvPr>
            <p:ph type="title"/>
          </p:nvPr>
        </p:nvSpPr>
        <p:spPr>
          <a:xfrm>
            <a:off x="1885156" y="701039"/>
            <a:ext cx="8421688" cy="509903"/>
          </a:xfrm>
        </p:spPr>
        <p:txBody>
          <a:bodyPr rtlCol="0"/>
          <a:lstStyle/>
          <a:p>
            <a:pPr rtl="0"/>
            <a:r>
              <a:rPr lang="ja-JP" altLang="en-US" dirty="0"/>
              <a:t>要件と結果</a:t>
            </a:r>
            <a:endParaRPr lang="ja-JP" altLang="en-US" dirty="0">
              <a:latin typeface="Meiryo UI" panose="020B0604030504040204" pitchFamily="50" charset="-128"/>
              <a:ea typeface="Meiryo UI" panose="020B0604030504040204" pitchFamily="50" charset="-128"/>
            </a:endParaRPr>
          </a:p>
        </p:txBody>
      </p:sp>
      <p:sp>
        <p:nvSpPr>
          <p:cNvPr id="8" name="テキスト プレースホルダー 7">
            <a:extLst>
              <a:ext uri="{FF2B5EF4-FFF2-40B4-BE49-F238E27FC236}">
                <a16:creationId xmlns:a16="http://schemas.microsoft.com/office/drawing/2014/main" id="{E92B9716-8D44-4864-8986-720957B34362}"/>
              </a:ext>
            </a:extLst>
          </p:cNvPr>
          <p:cNvSpPr>
            <a:spLocks noGrp="1"/>
          </p:cNvSpPr>
          <p:nvPr>
            <p:ph sz="half" idx="14"/>
          </p:nvPr>
        </p:nvSpPr>
        <p:spPr>
          <a:xfrm>
            <a:off x="12465364" y="811117"/>
            <a:ext cx="4278488" cy="5630194"/>
          </a:xfrm>
        </p:spPr>
        <p:txBody>
          <a:bodyPr rtlCol="0"/>
          <a:lstStyle/>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結果</a:t>
            </a:r>
            <a:r>
              <a:rPr lang="en-US" altLang="ja-JP" dirty="0">
                <a:latin typeface="Meiryo UI" panose="020B0604030504040204" pitchFamily="50" charset="-128"/>
                <a:ea typeface="Meiryo UI" panose="020B0604030504040204" pitchFamily="50" charset="-128"/>
              </a:rPr>
              <a:t>】</a:t>
            </a:r>
          </a:p>
          <a:p>
            <a:pPr rtl="0"/>
            <a:r>
              <a:rPr lang="ja-JP" altLang="en-US" dirty="0"/>
              <a:t>・当初の予定より製造に時間がかかった</a:t>
            </a:r>
            <a:endParaRPr lang="en-US" altLang="ja-JP" dirty="0"/>
          </a:p>
          <a:p>
            <a:pPr rtl="0"/>
            <a:r>
              <a:rPr lang="ja-JP" altLang="en-US" dirty="0">
                <a:latin typeface="Meiryo UI" panose="020B0604030504040204" pitchFamily="50" charset="-128"/>
                <a:ea typeface="Meiryo UI" panose="020B0604030504040204" pitchFamily="50" charset="-128"/>
              </a:rPr>
              <a:t>・製造に時間がかかり、テストを十分実施できなかった</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原因</a:t>
            </a:r>
            <a:r>
              <a:rPr lang="en-US" altLang="ja-JP" dirty="0">
                <a:latin typeface="Meiryo UI" panose="020B0604030504040204" pitchFamily="50" charset="-128"/>
                <a:ea typeface="Meiryo UI" panose="020B0604030504040204" pitchFamily="50" charset="-128"/>
              </a:rPr>
              <a:t>】</a:t>
            </a:r>
          </a:p>
          <a:p>
            <a:pPr rtl="0"/>
            <a:r>
              <a:rPr lang="ja-JP" altLang="en-US" dirty="0"/>
              <a:t>・当初の画面設計が、製造を始めるにあたり、実装不可能になる。</a:t>
            </a:r>
            <a:endParaRPr lang="en-US" altLang="ja-JP" dirty="0"/>
          </a:p>
          <a:p>
            <a:pPr rtl="0"/>
            <a:r>
              <a:rPr lang="ja-JP" altLang="en-US" dirty="0">
                <a:latin typeface="Meiryo UI" panose="020B0604030504040204" pitchFamily="50" charset="-128"/>
                <a:ea typeface="Meiryo UI" panose="020B0604030504040204" pitchFamily="50" charset="-128"/>
              </a:rPr>
              <a:t>→設計を見直しながら進めたことによる時間の加算</a:t>
            </a:r>
            <a:endParaRPr lang="en-US" altLang="ja-JP" dirty="0">
              <a:latin typeface="Meiryo UI" panose="020B0604030504040204" pitchFamily="50" charset="-128"/>
              <a:ea typeface="Meiryo UI" panose="020B0604030504040204" pitchFamily="50" charset="-128"/>
            </a:endParaRPr>
          </a:p>
          <a:p>
            <a:pPr rtl="0"/>
            <a:endParaRPr lang="en-US" altLang="ja-JP" dirty="0"/>
          </a:p>
          <a:p>
            <a:pPr rtl="0"/>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Laravel</a:t>
            </a:r>
            <a:r>
              <a:rPr lang="ja-JP" altLang="en-US" dirty="0">
                <a:latin typeface="Meiryo UI" panose="020B0604030504040204" pitchFamily="50" charset="-128"/>
                <a:ea typeface="Meiryo UI" panose="020B0604030504040204" pitchFamily="50" charset="-128"/>
              </a:rPr>
              <a:t>の勉強不足</a:t>
            </a:r>
            <a:endParaRPr lang="en-US" altLang="ja-JP" dirty="0">
              <a:latin typeface="Meiryo UI" panose="020B0604030504040204" pitchFamily="50" charset="-128"/>
              <a:ea typeface="Meiryo UI" panose="020B0604030504040204" pitchFamily="50" charset="-128"/>
            </a:endParaRPr>
          </a:p>
          <a:p>
            <a:pPr rtl="0"/>
            <a:r>
              <a:rPr lang="ja-JP" altLang="en-US" dirty="0"/>
              <a:t>→教科書に記載のない内容の機能実装に対して、調べながらのコーディングに時間がかかった</a:t>
            </a:r>
            <a:endParaRPr lang="ja-JP" altLang="en-US" dirty="0">
              <a:latin typeface="Meiryo UI" panose="020B0604030504040204" pitchFamily="50" charset="-128"/>
              <a:ea typeface="Meiryo UI" panose="020B0604030504040204" pitchFamily="50" charset="-128"/>
            </a:endParaRPr>
          </a:p>
        </p:txBody>
      </p:sp>
      <p:sp>
        <p:nvSpPr>
          <p:cNvPr id="11" name="スライド番号プレースホルダー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21</a:t>
            </a:fld>
            <a:endParaRPr lang="ja-JP" altLang="en-US" dirty="0">
              <a:latin typeface="Meiryo UI" panose="020B0604030504040204" pitchFamily="50" charset="-128"/>
              <a:ea typeface="Meiryo UI" panose="020B0604030504040204" pitchFamily="50" charset="-128"/>
            </a:endParaRPr>
          </a:p>
        </p:txBody>
      </p:sp>
      <p:sp>
        <p:nvSpPr>
          <p:cNvPr id="23" name="テキスト プレースホルダー 6">
            <a:extLst>
              <a:ext uri="{FF2B5EF4-FFF2-40B4-BE49-F238E27FC236}">
                <a16:creationId xmlns:a16="http://schemas.microsoft.com/office/drawing/2014/main" id="{4C47F8E7-DC6A-42F3-8662-13477694DCE4}"/>
              </a:ext>
            </a:extLst>
          </p:cNvPr>
          <p:cNvSpPr txBox="1">
            <a:spLocks/>
          </p:cNvSpPr>
          <p:nvPr/>
        </p:nvSpPr>
        <p:spPr>
          <a:xfrm>
            <a:off x="12564427" y="4901117"/>
            <a:ext cx="4114800" cy="3651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600" noProof="1">
                <a:highlight>
                  <a:srgbClr val="FFFF00"/>
                </a:highlight>
              </a:rPr>
              <a:t>　　</a:t>
            </a:r>
            <a:r>
              <a:rPr lang="ja-JP" altLang="en-US" sz="1600" noProof="1"/>
              <a:t>→実績</a:t>
            </a:r>
          </a:p>
        </p:txBody>
      </p:sp>
      <p:sp>
        <p:nvSpPr>
          <p:cNvPr id="12" name="タイトル 1">
            <a:extLst>
              <a:ext uri="{FF2B5EF4-FFF2-40B4-BE49-F238E27FC236}">
                <a16:creationId xmlns:a16="http://schemas.microsoft.com/office/drawing/2014/main" id="{473DC8B9-F0B1-450C-BBA3-1D507ACD87A9}"/>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3</a:t>
            </a:r>
            <a:r>
              <a:rPr lang="ja-JP" altLang="en-US" sz="1800" dirty="0"/>
              <a:t>．アプリ制作を終えて</a:t>
            </a:r>
          </a:p>
        </p:txBody>
      </p:sp>
      <p:pic>
        <p:nvPicPr>
          <p:cNvPr id="3" name="図 2">
            <a:extLst>
              <a:ext uri="{FF2B5EF4-FFF2-40B4-BE49-F238E27FC236}">
                <a16:creationId xmlns:a16="http://schemas.microsoft.com/office/drawing/2014/main" id="{921FDA7C-FB87-4F00-B2AC-D2AA1BB47EFB}"/>
              </a:ext>
            </a:extLst>
          </p:cNvPr>
          <p:cNvPicPr>
            <a:picLocks noChangeAspect="1"/>
          </p:cNvPicPr>
          <p:nvPr/>
        </p:nvPicPr>
        <p:blipFill>
          <a:blip r:embed="rId3"/>
          <a:stretch>
            <a:fillRect/>
          </a:stretch>
        </p:blipFill>
        <p:spPr>
          <a:xfrm>
            <a:off x="994410" y="1485853"/>
            <a:ext cx="10203180" cy="4480560"/>
          </a:xfrm>
          <a:prstGeom prst="rect">
            <a:avLst/>
          </a:prstGeom>
        </p:spPr>
      </p:pic>
    </p:spTree>
    <p:extLst>
      <p:ext uri="{BB962C8B-B14F-4D97-AF65-F5344CB8AC3E}">
        <p14:creationId xmlns:p14="http://schemas.microsoft.com/office/powerpoint/2010/main" val="345097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54ABB-4929-4810-950B-2DAEA0A5BAB4}"/>
              </a:ext>
            </a:extLst>
          </p:cNvPr>
          <p:cNvSpPr>
            <a:spLocks noGrp="1"/>
          </p:cNvSpPr>
          <p:nvPr>
            <p:ph type="title"/>
          </p:nvPr>
        </p:nvSpPr>
        <p:spPr>
          <a:xfrm>
            <a:off x="1885156" y="785749"/>
            <a:ext cx="8421688" cy="509903"/>
          </a:xfrm>
        </p:spPr>
        <p:txBody>
          <a:bodyPr rtlCol="0">
            <a:normAutofit/>
          </a:bodyPr>
          <a:lstStyle/>
          <a:p>
            <a:pPr rtl="0"/>
            <a:r>
              <a:rPr lang="ja-JP" altLang="en-US" dirty="0"/>
              <a:t>永続化とテスト</a:t>
            </a:r>
            <a:endParaRPr lang="ja-JP" altLang="en-US" dirty="0">
              <a:latin typeface="Meiryo UI" panose="020B0604030504040204" pitchFamily="50" charset="-128"/>
              <a:ea typeface="Meiryo UI" panose="020B0604030504040204" pitchFamily="50" charset="-128"/>
            </a:endParaRPr>
          </a:p>
        </p:txBody>
      </p:sp>
      <p:sp>
        <p:nvSpPr>
          <p:cNvPr id="8" name="テキスト プレースホルダー 7">
            <a:extLst>
              <a:ext uri="{FF2B5EF4-FFF2-40B4-BE49-F238E27FC236}">
                <a16:creationId xmlns:a16="http://schemas.microsoft.com/office/drawing/2014/main" id="{E92B9716-8D44-4864-8986-720957B34362}"/>
              </a:ext>
            </a:extLst>
          </p:cNvPr>
          <p:cNvSpPr>
            <a:spLocks noGrp="1"/>
          </p:cNvSpPr>
          <p:nvPr>
            <p:ph sz="half" idx="14"/>
          </p:nvPr>
        </p:nvSpPr>
        <p:spPr>
          <a:xfrm>
            <a:off x="1101851" y="3915928"/>
            <a:ext cx="10515601" cy="5630194"/>
          </a:xfrm>
        </p:spPr>
        <p:txBody>
          <a:bodyPr rtlCol="0"/>
          <a:lstStyle/>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テスト実施未達成の原因</a:t>
            </a:r>
            <a:r>
              <a:rPr lang="en-US" altLang="ja-JP" dirty="0">
                <a:latin typeface="Meiryo UI" panose="020B0604030504040204" pitchFamily="50" charset="-128"/>
                <a:ea typeface="Meiryo UI" panose="020B0604030504040204" pitchFamily="50" charset="-128"/>
              </a:rPr>
              <a:t>】</a:t>
            </a:r>
          </a:p>
          <a:p>
            <a:pPr rtl="0"/>
            <a:r>
              <a:rPr lang="ja-JP" altLang="en-US" dirty="0"/>
              <a:t>・当初の画面設計が、製造を始めるにあたり、実装不可能になる。</a:t>
            </a:r>
            <a:endParaRPr lang="en-US" altLang="ja-JP" dirty="0"/>
          </a:p>
          <a:p>
            <a:pPr rtl="0"/>
            <a:r>
              <a:rPr lang="ja-JP" altLang="en-US" dirty="0">
                <a:latin typeface="Meiryo UI" panose="020B0604030504040204" pitchFamily="50" charset="-128"/>
                <a:ea typeface="Meiryo UI" panose="020B0604030504040204" pitchFamily="50" charset="-128"/>
              </a:rPr>
              <a:t>→設計を見直しながら進めたことによる時間の加算</a:t>
            </a:r>
            <a:endParaRPr lang="en-US" altLang="ja-JP" dirty="0">
              <a:latin typeface="Meiryo UI" panose="020B0604030504040204" pitchFamily="50" charset="-128"/>
              <a:ea typeface="Meiryo UI" panose="020B0604030504040204" pitchFamily="50" charset="-128"/>
            </a:endParaRPr>
          </a:p>
        </p:txBody>
      </p:sp>
      <p:sp>
        <p:nvSpPr>
          <p:cNvPr id="11" name="スライド番号プレースホルダー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22</a:t>
            </a:fld>
            <a:endParaRPr lang="ja-JP" altLang="en-US" dirty="0">
              <a:latin typeface="Meiryo UI" panose="020B0604030504040204" pitchFamily="50" charset="-128"/>
              <a:ea typeface="Meiryo UI" panose="020B0604030504040204" pitchFamily="50" charset="-128"/>
            </a:endParaRPr>
          </a:p>
        </p:txBody>
      </p:sp>
      <p:sp>
        <p:nvSpPr>
          <p:cNvPr id="23" name="テキスト プレースホルダー 6">
            <a:extLst>
              <a:ext uri="{FF2B5EF4-FFF2-40B4-BE49-F238E27FC236}">
                <a16:creationId xmlns:a16="http://schemas.microsoft.com/office/drawing/2014/main" id="{4C47F8E7-DC6A-42F3-8662-13477694DCE4}"/>
              </a:ext>
            </a:extLst>
          </p:cNvPr>
          <p:cNvSpPr txBox="1">
            <a:spLocks/>
          </p:cNvSpPr>
          <p:nvPr/>
        </p:nvSpPr>
        <p:spPr>
          <a:xfrm>
            <a:off x="12564427" y="4901117"/>
            <a:ext cx="4114800" cy="3651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600" noProof="1">
                <a:highlight>
                  <a:srgbClr val="FFFF00"/>
                </a:highlight>
              </a:rPr>
              <a:t>　　</a:t>
            </a:r>
            <a:r>
              <a:rPr lang="ja-JP" altLang="en-US" sz="1600" noProof="1"/>
              <a:t>→実績</a:t>
            </a:r>
          </a:p>
        </p:txBody>
      </p:sp>
      <p:sp>
        <p:nvSpPr>
          <p:cNvPr id="12" name="タイトル 1">
            <a:extLst>
              <a:ext uri="{FF2B5EF4-FFF2-40B4-BE49-F238E27FC236}">
                <a16:creationId xmlns:a16="http://schemas.microsoft.com/office/drawing/2014/main" id="{D5D9B57B-4F3D-4FF5-A3DD-BF597BD33D4A}"/>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3</a:t>
            </a:r>
            <a:r>
              <a:rPr lang="ja-JP" altLang="en-US" sz="1800" dirty="0"/>
              <a:t>．アプリ制作を終えて</a:t>
            </a:r>
          </a:p>
        </p:txBody>
      </p:sp>
      <p:pic>
        <p:nvPicPr>
          <p:cNvPr id="4" name="図 3">
            <a:extLst>
              <a:ext uri="{FF2B5EF4-FFF2-40B4-BE49-F238E27FC236}">
                <a16:creationId xmlns:a16="http://schemas.microsoft.com/office/drawing/2014/main" id="{DC27F07D-1F88-4F82-B9A0-114539CB0A22}"/>
              </a:ext>
            </a:extLst>
          </p:cNvPr>
          <p:cNvPicPr>
            <a:picLocks noChangeAspect="1"/>
          </p:cNvPicPr>
          <p:nvPr/>
        </p:nvPicPr>
        <p:blipFill>
          <a:blip r:embed="rId3"/>
          <a:stretch>
            <a:fillRect/>
          </a:stretch>
        </p:blipFill>
        <p:spPr>
          <a:xfrm>
            <a:off x="994410" y="1808815"/>
            <a:ext cx="10203180" cy="1798320"/>
          </a:xfrm>
          <a:prstGeom prst="rect">
            <a:avLst/>
          </a:prstGeom>
        </p:spPr>
      </p:pic>
    </p:spTree>
    <p:extLst>
      <p:ext uri="{BB962C8B-B14F-4D97-AF65-F5344CB8AC3E}">
        <p14:creationId xmlns:p14="http://schemas.microsoft.com/office/powerpoint/2010/main" val="333966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54ABB-4929-4810-950B-2DAEA0A5BAB4}"/>
              </a:ext>
            </a:extLst>
          </p:cNvPr>
          <p:cNvSpPr>
            <a:spLocks noGrp="1"/>
          </p:cNvSpPr>
          <p:nvPr>
            <p:ph type="title"/>
          </p:nvPr>
        </p:nvSpPr>
        <p:spPr>
          <a:xfrm>
            <a:off x="1885156" y="785749"/>
            <a:ext cx="8421688" cy="509903"/>
          </a:xfrm>
        </p:spPr>
        <p:txBody>
          <a:bodyPr rtlCol="0">
            <a:normAutofit/>
          </a:bodyPr>
          <a:lstStyle/>
          <a:p>
            <a:pPr rtl="0"/>
            <a:r>
              <a:rPr lang="ja-JP" altLang="en-US" dirty="0">
                <a:latin typeface="Meiryo UI" panose="020B0604030504040204" pitchFamily="50" charset="-128"/>
                <a:ea typeface="Meiryo UI" panose="020B0604030504040204" pitchFamily="50" charset="-128"/>
              </a:rPr>
              <a:t>その他</a:t>
            </a:r>
          </a:p>
        </p:txBody>
      </p:sp>
      <p:sp>
        <p:nvSpPr>
          <p:cNvPr id="11" name="スライド番号プレースホルダー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23</a:t>
            </a:fld>
            <a:endParaRPr lang="ja-JP" altLang="en-US" dirty="0">
              <a:latin typeface="Meiryo UI" panose="020B0604030504040204" pitchFamily="50" charset="-128"/>
              <a:ea typeface="Meiryo UI" panose="020B0604030504040204" pitchFamily="50" charset="-128"/>
            </a:endParaRPr>
          </a:p>
        </p:txBody>
      </p:sp>
      <p:sp>
        <p:nvSpPr>
          <p:cNvPr id="23" name="テキスト プレースホルダー 6">
            <a:extLst>
              <a:ext uri="{FF2B5EF4-FFF2-40B4-BE49-F238E27FC236}">
                <a16:creationId xmlns:a16="http://schemas.microsoft.com/office/drawing/2014/main" id="{4C47F8E7-DC6A-42F3-8662-13477694DCE4}"/>
              </a:ext>
            </a:extLst>
          </p:cNvPr>
          <p:cNvSpPr txBox="1">
            <a:spLocks/>
          </p:cNvSpPr>
          <p:nvPr/>
        </p:nvSpPr>
        <p:spPr>
          <a:xfrm>
            <a:off x="12564427" y="4901117"/>
            <a:ext cx="4114800" cy="3651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600" noProof="1">
                <a:highlight>
                  <a:srgbClr val="FFFF00"/>
                </a:highlight>
              </a:rPr>
              <a:t>　　</a:t>
            </a:r>
            <a:r>
              <a:rPr lang="ja-JP" altLang="en-US" sz="1600" noProof="1"/>
              <a:t>→実績</a:t>
            </a:r>
          </a:p>
        </p:txBody>
      </p:sp>
      <p:sp>
        <p:nvSpPr>
          <p:cNvPr id="12" name="タイトル 1">
            <a:extLst>
              <a:ext uri="{FF2B5EF4-FFF2-40B4-BE49-F238E27FC236}">
                <a16:creationId xmlns:a16="http://schemas.microsoft.com/office/drawing/2014/main" id="{D5D9B57B-4F3D-4FF5-A3DD-BF597BD33D4A}"/>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3</a:t>
            </a:r>
            <a:r>
              <a:rPr lang="ja-JP" altLang="en-US" sz="1800" dirty="0"/>
              <a:t>．アプリ制作を終えて</a:t>
            </a:r>
          </a:p>
        </p:txBody>
      </p:sp>
      <p:pic>
        <p:nvPicPr>
          <p:cNvPr id="7" name="図 6">
            <a:extLst>
              <a:ext uri="{FF2B5EF4-FFF2-40B4-BE49-F238E27FC236}">
                <a16:creationId xmlns:a16="http://schemas.microsoft.com/office/drawing/2014/main" id="{D48DB433-C578-428E-9F5C-D207A460F861}"/>
              </a:ext>
            </a:extLst>
          </p:cNvPr>
          <p:cNvPicPr>
            <a:picLocks noChangeAspect="1"/>
          </p:cNvPicPr>
          <p:nvPr/>
        </p:nvPicPr>
        <p:blipFill>
          <a:blip r:embed="rId3"/>
          <a:stretch>
            <a:fillRect/>
          </a:stretch>
        </p:blipFill>
        <p:spPr>
          <a:xfrm>
            <a:off x="1242059" y="4203710"/>
            <a:ext cx="9547134" cy="1341187"/>
          </a:xfrm>
          <a:prstGeom prst="rect">
            <a:avLst/>
          </a:prstGeom>
        </p:spPr>
      </p:pic>
      <p:sp>
        <p:nvSpPr>
          <p:cNvPr id="13" name="タイトル 1">
            <a:extLst>
              <a:ext uri="{FF2B5EF4-FFF2-40B4-BE49-F238E27FC236}">
                <a16:creationId xmlns:a16="http://schemas.microsoft.com/office/drawing/2014/main" id="{C92EF38E-8C42-48CD-8A7B-C77F7058F560}"/>
              </a:ext>
            </a:extLst>
          </p:cNvPr>
          <p:cNvSpPr txBox="1">
            <a:spLocks/>
          </p:cNvSpPr>
          <p:nvPr/>
        </p:nvSpPr>
        <p:spPr>
          <a:xfrm>
            <a:off x="2037556" y="3579775"/>
            <a:ext cx="8421688" cy="5099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dirty="0"/>
              <a:t>開発環境</a:t>
            </a:r>
          </a:p>
        </p:txBody>
      </p:sp>
      <p:pic>
        <p:nvPicPr>
          <p:cNvPr id="6" name="図 5">
            <a:extLst>
              <a:ext uri="{FF2B5EF4-FFF2-40B4-BE49-F238E27FC236}">
                <a16:creationId xmlns:a16="http://schemas.microsoft.com/office/drawing/2014/main" id="{DF899591-A9DB-4B05-BECD-84BD4986B0FF}"/>
              </a:ext>
            </a:extLst>
          </p:cNvPr>
          <p:cNvPicPr>
            <a:picLocks noChangeAspect="1"/>
          </p:cNvPicPr>
          <p:nvPr/>
        </p:nvPicPr>
        <p:blipFill>
          <a:blip r:embed="rId4"/>
          <a:stretch>
            <a:fillRect/>
          </a:stretch>
        </p:blipFill>
        <p:spPr>
          <a:xfrm>
            <a:off x="1242058" y="1409683"/>
            <a:ext cx="9547134" cy="1944277"/>
          </a:xfrm>
          <a:prstGeom prst="rect">
            <a:avLst/>
          </a:prstGeom>
        </p:spPr>
      </p:pic>
    </p:spTree>
    <p:extLst>
      <p:ext uri="{BB962C8B-B14F-4D97-AF65-F5344CB8AC3E}">
        <p14:creationId xmlns:p14="http://schemas.microsoft.com/office/powerpoint/2010/main" val="107211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54ABB-4929-4810-950B-2DAEA0A5BAB4}"/>
              </a:ext>
            </a:extLst>
          </p:cNvPr>
          <p:cNvSpPr>
            <a:spLocks noGrp="1"/>
          </p:cNvSpPr>
          <p:nvPr>
            <p:ph type="title"/>
          </p:nvPr>
        </p:nvSpPr>
        <p:spPr>
          <a:xfrm>
            <a:off x="1885156" y="785749"/>
            <a:ext cx="8421688" cy="509903"/>
          </a:xfrm>
        </p:spPr>
        <p:txBody>
          <a:bodyPr rtlCol="0">
            <a:normAutofit/>
          </a:bodyPr>
          <a:lstStyle/>
          <a:p>
            <a:pPr rtl="0"/>
            <a:r>
              <a:rPr lang="ja-JP" altLang="en-US" dirty="0"/>
              <a:t>成果物</a:t>
            </a:r>
            <a:endParaRPr lang="ja-JP" altLang="en-US" dirty="0">
              <a:latin typeface="Meiryo UI" panose="020B0604030504040204" pitchFamily="50" charset="-128"/>
              <a:ea typeface="Meiryo UI" panose="020B0604030504040204" pitchFamily="50" charset="-128"/>
            </a:endParaRPr>
          </a:p>
        </p:txBody>
      </p:sp>
      <p:sp>
        <p:nvSpPr>
          <p:cNvPr id="11" name="スライド番号プレースホルダー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24</a:t>
            </a:fld>
            <a:endParaRPr lang="ja-JP" altLang="en-US" dirty="0">
              <a:latin typeface="Meiryo UI" panose="020B0604030504040204" pitchFamily="50" charset="-128"/>
              <a:ea typeface="Meiryo UI" panose="020B0604030504040204" pitchFamily="50" charset="-128"/>
            </a:endParaRPr>
          </a:p>
        </p:txBody>
      </p:sp>
      <p:sp>
        <p:nvSpPr>
          <p:cNvPr id="23" name="テキスト プレースホルダー 6">
            <a:extLst>
              <a:ext uri="{FF2B5EF4-FFF2-40B4-BE49-F238E27FC236}">
                <a16:creationId xmlns:a16="http://schemas.microsoft.com/office/drawing/2014/main" id="{4C47F8E7-DC6A-42F3-8662-13477694DCE4}"/>
              </a:ext>
            </a:extLst>
          </p:cNvPr>
          <p:cNvSpPr txBox="1">
            <a:spLocks/>
          </p:cNvSpPr>
          <p:nvPr/>
        </p:nvSpPr>
        <p:spPr>
          <a:xfrm>
            <a:off x="12564427" y="4901117"/>
            <a:ext cx="4114800" cy="365125"/>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1600" noProof="1">
                <a:highlight>
                  <a:srgbClr val="FFFF00"/>
                </a:highlight>
              </a:rPr>
              <a:t>　　</a:t>
            </a:r>
            <a:r>
              <a:rPr lang="ja-JP" altLang="en-US" sz="1600" noProof="1"/>
              <a:t>→実績</a:t>
            </a:r>
          </a:p>
        </p:txBody>
      </p:sp>
      <p:sp>
        <p:nvSpPr>
          <p:cNvPr id="12" name="タイトル 1">
            <a:extLst>
              <a:ext uri="{FF2B5EF4-FFF2-40B4-BE49-F238E27FC236}">
                <a16:creationId xmlns:a16="http://schemas.microsoft.com/office/drawing/2014/main" id="{D5D9B57B-4F3D-4FF5-A3DD-BF597BD33D4A}"/>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3</a:t>
            </a:r>
            <a:r>
              <a:rPr lang="ja-JP" altLang="en-US" sz="1800" dirty="0"/>
              <a:t>．アプリ制作を終えて</a:t>
            </a:r>
          </a:p>
        </p:txBody>
      </p:sp>
      <p:pic>
        <p:nvPicPr>
          <p:cNvPr id="5" name="図 4">
            <a:extLst>
              <a:ext uri="{FF2B5EF4-FFF2-40B4-BE49-F238E27FC236}">
                <a16:creationId xmlns:a16="http://schemas.microsoft.com/office/drawing/2014/main" id="{5B696510-148A-47CF-9B27-2ACBE76358C2}"/>
              </a:ext>
            </a:extLst>
          </p:cNvPr>
          <p:cNvPicPr>
            <a:picLocks noChangeAspect="1"/>
          </p:cNvPicPr>
          <p:nvPr/>
        </p:nvPicPr>
        <p:blipFill>
          <a:blip r:embed="rId3"/>
          <a:stretch>
            <a:fillRect/>
          </a:stretch>
        </p:blipFill>
        <p:spPr>
          <a:xfrm>
            <a:off x="990600" y="1655273"/>
            <a:ext cx="10210800" cy="1844040"/>
          </a:xfrm>
          <a:prstGeom prst="rect">
            <a:avLst/>
          </a:prstGeom>
        </p:spPr>
      </p:pic>
    </p:spTree>
    <p:extLst>
      <p:ext uri="{BB962C8B-B14F-4D97-AF65-F5344CB8AC3E}">
        <p14:creationId xmlns:p14="http://schemas.microsoft.com/office/powerpoint/2010/main" val="3034082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en-US" altLang="ja-JP" dirty="0">
                <a:solidFill>
                  <a:schemeClr val="bg1">
                    <a:lumMod val="50000"/>
                  </a:schemeClr>
                </a:solidFill>
              </a:rPr>
              <a:t>4.</a:t>
            </a:r>
            <a:r>
              <a:rPr lang="ja-JP" altLang="en-US" dirty="0">
                <a:solidFill>
                  <a:schemeClr val="bg1">
                    <a:lumMod val="50000"/>
                  </a:schemeClr>
                </a:solidFill>
              </a:rPr>
              <a:t> 感想</a:t>
            </a:r>
            <a:endParaRPr lang="ja-JP" altLang="en-US" dirty="0">
              <a:solidFill>
                <a:schemeClr val="bg1">
                  <a:lumMod val="50000"/>
                </a:schemeClr>
              </a:solidFill>
              <a:latin typeface="HP Simplified Hans" panose="020B0500000000000000" pitchFamily="34" charset="-122"/>
              <a:ea typeface="HP Simplified Hans" panose="020B0500000000000000" pitchFamily="34" charset="-122"/>
            </a:endParaRPr>
          </a:p>
        </p:txBody>
      </p:sp>
      <p:pic>
        <p:nvPicPr>
          <p:cNvPr id="3" name="図 2">
            <a:extLst>
              <a:ext uri="{FF2B5EF4-FFF2-40B4-BE49-F238E27FC236}">
                <a16:creationId xmlns:a16="http://schemas.microsoft.com/office/drawing/2014/main" id="{9C2F6865-772B-4D25-AEF5-2A4F7A2A512D}"/>
              </a:ext>
            </a:extLst>
          </p:cNvPr>
          <p:cNvPicPr>
            <a:picLocks noChangeAspect="1"/>
          </p:cNvPicPr>
          <p:nvPr/>
        </p:nvPicPr>
        <p:blipFill>
          <a:blip r:embed="rId3"/>
          <a:stretch>
            <a:fillRect/>
          </a:stretch>
        </p:blipFill>
        <p:spPr>
          <a:xfrm>
            <a:off x="8362950" y="3100903"/>
            <a:ext cx="2371725" cy="2371725"/>
          </a:xfrm>
          <a:prstGeom prst="rect">
            <a:avLst/>
          </a:prstGeom>
        </p:spPr>
      </p:pic>
    </p:spTree>
    <p:extLst>
      <p:ext uri="{BB962C8B-B14F-4D97-AF65-F5344CB8AC3E}">
        <p14:creationId xmlns:p14="http://schemas.microsoft.com/office/powerpoint/2010/main" val="370939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 塗りつぶしなし 1">
            <a:extLst>
              <a:ext uri="{FF2B5EF4-FFF2-40B4-BE49-F238E27FC236}">
                <a16:creationId xmlns:a16="http://schemas.microsoft.com/office/drawing/2014/main" id="{72C947EB-8036-44F1-820F-9F3D860BEC91}"/>
              </a:ext>
            </a:extLst>
          </p:cNvPr>
          <p:cNvSpPr/>
          <p:nvPr/>
        </p:nvSpPr>
        <p:spPr>
          <a:xfrm>
            <a:off x="1257300" y="2028825"/>
            <a:ext cx="3829050" cy="3781425"/>
          </a:xfrm>
          <a:prstGeom prst="donu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タイトル 10">
            <a:extLst>
              <a:ext uri="{FF2B5EF4-FFF2-40B4-BE49-F238E27FC236}">
                <a16:creationId xmlns:a16="http://schemas.microsoft.com/office/drawing/2014/main" id="{B1B29E87-9C2C-400B-834D-4E4BD6E944D0}"/>
              </a:ext>
            </a:extLst>
          </p:cNvPr>
          <p:cNvSpPr>
            <a:spLocks noGrp="1"/>
          </p:cNvSpPr>
          <p:nvPr>
            <p:ph type="title"/>
          </p:nvPr>
        </p:nvSpPr>
        <p:spPr>
          <a:xfrm>
            <a:off x="838200" y="616680"/>
            <a:ext cx="10515600" cy="549275"/>
          </a:xfrm>
        </p:spPr>
        <p:txBody>
          <a:bodyPr rtlCol="0" anchor="ctr">
            <a:normAutofit/>
          </a:bodyPr>
          <a:lstStyle/>
          <a:p>
            <a:pPr rtl="0"/>
            <a:r>
              <a:rPr lang="ja-JP" altLang="en-US" dirty="0"/>
              <a:t>制作課題を終えて</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26</a:t>
            </a:fld>
            <a:endParaRPr lang="ja-JP" altLang="en-US">
              <a:latin typeface="Meiryo UI" panose="020B0604030504040204" pitchFamily="50" charset="-128"/>
              <a:ea typeface="Meiryo UI" panose="020B0604030504040204" pitchFamily="50" charset="-128"/>
            </a:endParaRPr>
          </a:p>
        </p:txBody>
      </p:sp>
      <p:sp>
        <p:nvSpPr>
          <p:cNvPr id="9" name="テキスト プレースホルダー 4">
            <a:extLst>
              <a:ext uri="{FF2B5EF4-FFF2-40B4-BE49-F238E27FC236}">
                <a16:creationId xmlns:a16="http://schemas.microsoft.com/office/drawing/2014/main" id="{ADB24960-E5FE-497C-9F23-278F11156E01}"/>
              </a:ext>
            </a:extLst>
          </p:cNvPr>
          <p:cNvSpPr txBox="1">
            <a:spLocks/>
          </p:cNvSpPr>
          <p:nvPr/>
        </p:nvSpPr>
        <p:spPr>
          <a:xfrm>
            <a:off x="838200" y="1547143"/>
            <a:ext cx="3924300" cy="5492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dirty="0"/>
              <a:t>出来たこと</a:t>
            </a:r>
            <a:endParaRPr lang="en-US" altLang="ja-JP" dirty="0"/>
          </a:p>
        </p:txBody>
      </p:sp>
      <p:sp>
        <p:nvSpPr>
          <p:cNvPr id="10" name="コンテンツ プレースホルダー 5">
            <a:extLst>
              <a:ext uri="{FF2B5EF4-FFF2-40B4-BE49-F238E27FC236}">
                <a16:creationId xmlns:a16="http://schemas.microsoft.com/office/drawing/2014/main" id="{3E708EC3-0724-46CD-98F3-DF3D5DBB2F88}"/>
              </a:ext>
            </a:extLst>
          </p:cNvPr>
          <p:cNvSpPr txBox="1">
            <a:spLocks/>
          </p:cNvSpPr>
          <p:nvPr/>
        </p:nvSpPr>
        <p:spPr>
          <a:xfrm>
            <a:off x="838199" y="2414178"/>
            <a:ext cx="5001087" cy="32231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ja-JP" altLang="en-US" sz="1600" b="1" noProof="1"/>
              <a:t>テーマを明確にし、実際アプリを使う立場になって製造を行うことができた。</a:t>
            </a:r>
            <a:endParaRPr lang="en-US" altLang="ja-JP" sz="1600" b="1" noProof="1"/>
          </a:p>
          <a:p>
            <a:pPr>
              <a:buFont typeface="Wingdings" panose="05000000000000000000" pitchFamily="2" charset="2"/>
              <a:buChar char="u"/>
            </a:pPr>
            <a:r>
              <a:rPr lang="en-US" altLang="ja-JP" sz="1600" b="1" noProof="1"/>
              <a:t>Laravel</a:t>
            </a:r>
            <a:r>
              <a:rPr lang="ja-JP" altLang="en-US" sz="1600" b="1" noProof="1"/>
              <a:t>や、</a:t>
            </a:r>
            <a:r>
              <a:rPr lang="en-US" altLang="ja-JP" sz="1600" b="1" noProof="1"/>
              <a:t>github</a:t>
            </a:r>
            <a:r>
              <a:rPr lang="ja-JP" altLang="en-US" sz="1600" b="1" noProof="1"/>
              <a:t>、</a:t>
            </a:r>
            <a:r>
              <a:rPr lang="en-US" altLang="ja-JP" sz="1600" b="1" noProof="1"/>
              <a:t>vagrant</a:t>
            </a:r>
            <a:r>
              <a:rPr lang="ja-JP" altLang="en-US" sz="1600" b="1" noProof="1"/>
              <a:t>などの勉強を毎日欠かさず続けられた</a:t>
            </a:r>
            <a:endParaRPr lang="en-US" altLang="ja-JP" sz="1600" b="1" noProof="1"/>
          </a:p>
          <a:p>
            <a:pPr>
              <a:buFont typeface="Wingdings" panose="05000000000000000000" pitchFamily="2" charset="2"/>
              <a:buChar char="u"/>
            </a:pPr>
            <a:r>
              <a:rPr lang="ja-JP" altLang="en-US" sz="1600" b="1" noProof="1"/>
              <a:t>分からないことは、</a:t>
            </a:r>
            <a:endParaRPr lang="en-US" altLang="ja-JP" sz="1600" b="1" noProof="1"/>
          </a:p>
          <a:p>
            <a:pPr marL="0" indent="0">
              <a:buNone/>
            </a:pPr>
            <a:r>
              <a:rPr lang="ja-JP" altLang="en-US" sz="1600" b="1" noProof="1"/>
              <a:t>　　①教科書を見る</a:t>
            </a:r>
            <a:endParaRPr lang="en-US" altLang="ja-JP" sz="1600" b="1" noProof="1"/>
          </a:p>
          <a:p>
            <a:pPr marL="0" indent="0">
              <a:buNone/>
            </a:pPr>
            <a:r>
              <a:rPr lang="ja-JP" altLang="en-US" sz="1600" b="1" noProof="1"/>
              <a:t>　　②ググる</a:t>
            </a:r>
            <a:endParaRPr lang="en-US" altLang="ja-JP" sz="1600" b="1" noProof="1"/>
          </a:p>
          <a:p>
            <a:pPr marL="0" indent="0">
              <a:buNone/>
            </a:pPr>
            <a:r>
              <a:rPr lang="ja-JP" altLang="en-US" sz="1600" b="1" noProof="1"/>
              <a:t>　　③周りに聞く</a:t>
            </a:r>
            <a:endParaRPr lang="en-US" altLang="ja-JP" sz="1600" b="1" noProof="1"/>
          </a:p>
          <a:p>
            <a:pPr marL="0" indent="0">
              <a:buNone/>
            </a:pPr>
            <a:r>
              <a:rPr lang="ja-JP" altLang="en-US" sz="1600" b="1" noProof="1"/>
              <a:t>　　とし、分からないまま進めるのではなく、</a:t>
            </a:r>
            <a:endParaRPr lang="en-US" altLang="ja-JP" sz="1600" b="1" noProof="1"/>
          </a:p>
          <a:p>
            <a:pPr marL="0" indent="0">
              <a:buNone/>
            </a:pPr>
            <a:r>
              <a:rPr lang="ja-JP" altLang="en-US" sz="1600" b="1" noProof="1"/>
              <a:t>　　理解しながら進めるようにした。</a:t>
            </a:r>
          </a:p>
        </p:txBody>
      </p:sp>
      <p:sp>
        <p:nvSpPr>
          <p:cNvPr id="12" name="タイトル 1">
            <a:extLst>
              <a:ext uri="{FF2B5EF4-FFF2-40B4-BE49-F238E27FC236}">
                <a16:creationId xmlns:a16="http://schemas.microsoft.com/office/drawing/2014/main" id="{3C90036A-ACA2-45E2-B1BA-FE94C4BCE2C9}"/>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4</a:t>
            </a:r>
            <a:r>
              <a:rPr lang="ja-JP" altLang="en-US" sz="1800" dirty="0"/>
              <a:t>．感想</a:t>
            </a:r>
          </a:p>
        </p:txBody>
      </p:sp>
      <p:sp>
        <p:nvSpPr>
          <p:cNvPr id="7" name="テキスト プレースホルダー 4">
            <a:extLst>
              <a:ext uri="{FF2B5EF4-FFF2-40B4-BE49-F238E27FC236}">
                <a16:creationId xmlns:a16="http://schemas.microsoft.com/office/drawing/2014/main" id="{99F4D688-1453-475D-8151-F4A787D2CAF4}"/>
              </a:ext>
            </a:extLst>
          </p:cNvPr>
          <p:cNvSpPr txBox="1">
            <a:spLocks/>
          </p:cNvSpPr>
          <p:nvPr/>
        </p:nvSpPr>
        <p:spPr>
          <a:xfrm>
            <a:off x="6352713" y="1547143"/>
            <a:ext cx="3924300" cy="5492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dirty="0"/>
              <a:t>出来なかったこと</a:t>
            </a:r>
            <a:endParaRPr lang="en-US" altLang="ja-JP" dirty="0"/>
          </a:p>
        </p:txBody>
      </p:sp>
      <p:sp>
        <p:nvSpPr>
          <p:cNvPr id="5" name="二等辺三角形 4">
            <a:extLst>
              <a:ext uri="{FF2B5EF4-FFF2-40B4-BE49-F238E27FC236}">
                <a16:creationId xmlns:a16="http://schemas.microsoft.com/office/drawing/2014/main" id="{6138BA84-BB15-4F63-8FFE-FE4DE8E6E251}"/>
              </a:ext>
            </a:extLst>
          </p:cNvPr>
          <p:cNvSpPr/>
          <p:nvPr/>
        </p:nvSpPr>
        <p:spPr>
          <a:xfrm>
            <a:off x="6433906" y="1990701"/>
            <a:ext cx="4167419" cy="3646619"/>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578B197F-DEFD-450E-9D0A-1C870918F29F}"/>
              </a:ext>
            </a:extLst>
          </p:cNvPr>
          <p:cNvSpPr/>
          <p:nvPr/>
        </p:nvSpPr>
        <p:spPr>
          <a:xfrm>
            <a:off x="7291387" y="3095625"/>
            <a:ext cx="2457450" cy="2119982"/>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5">
            <a:extLst>
              <a:ext uri="{FF2B5EF4-FFF2-40B4-BE49-F238E27FC236}">
                <a16:creationId xmlns:a16="http://schemas.microsoft.com/office/drawing/2014/main" id="{9D530BA2-C075-4526-B28E-39FDA97BC26D}"/>
              </a:ext>
            </a:extLst>
          </p:cNvPr>
          <p:cNvSpPr txBox="1">
            <a:spLocks/>
          </p:cNvSpPr>
          <p:nvPr/>
        </p:nvSpPr>
        <p:spPr>
          <a:xfrm>
            <a:off x="6352712" y="2414178"/>
            <a:ext cx="5001087" cy="32231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ja-JP" altLang="en-US" sz="1600" b="1" noProof="1"/>
              <a:t>自己認識が甘く、最初の計画通りにスケジュールが進まなかった。</a:t>
            </a:r>
            <a:endParaRPr lang="en-US" altLang="ja-JP" sz="1600" b="1" noProof="1"/>
          </a:p>
          <a:p>
            <a:pPr>
              <a:buFont typeface="Wingdings" panose="05000000000000000000" pitchFamily="2" charset="2"/>
              <a:buChar char="u"/>
            </a:pPr>
            <a:r>
              <a:rPr lang="ja-JP" altLang="en-US" sz="1600" b="1" noProof="1"/>
              <a:t>機能面で、やりたいことと出来ることに相違がありすぎて、当初の設計から大幅に変更を要した。</a:t>
            </a:r>
            <a:endParaRPr lang="en-US" altLang="ja-JP" sz="1600" b="1" noProof="1"/>
          </a:p>
          <a:p>
            <a:pPr>
              <a:buFont typeface="Wingdings" panose="05000000000000000000" pitchFamily="2" charset="2"/>
              <a:buChar char="u"/>
            </a:pPr>
            <a:r>
              <a:rPr lang="ja-JP" altLang="en-US" sz="1600" b="1" noProof="1"/>
              <a:t>実習課題仕様書をしっかり確認せず、</a:t>
            </a:r>
            <a:r>
              <a:rPr lang="en-US" altLang="ja-JP" sz="1600" b="1" noProof="1"/>
              <a:t>mySQL=phpMyAdmin</a:t>
            </a:r>
            <a:r>
              <a:rPr lang="ja-JP" altLang="en-US" sz="1600" b="1" noProof="1"/>
              <a:t>という思い込みで、</a:t>
            </a:r>
            <a:r>
              <a:rPr lang="en-US" altLang="ja-JP" sz="1600" b="1" noProof="1"/>
              <a:t>SQL</a:t>
            </a:r>
            <a:r>
              <a:rPr lang="ja-JP" altLang="en-US" sz="1600" b="1" noProof="1"/>
              <a:t>の環境構築に時間がかかってしまった。</a:t>
            </a:r>
          </a:p>
        </p:txBody>
      </p:sp>
    </p:spTree>
    <p:extLst>
      <p:ext uri="{BB962C8B-B14F-4D97-AF65-F5344CB8AC3E}">
        <p14:creationId xmlns:p14="http://schemas.microsoft.com/office/powerpoint/2010/main" val="4110027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B1B29E87-9C2C-400B-834D-4E4BD6E944D0}"/>
              </a:ext>
            </a:extLst>
          </p:cNvPr>
          <p:cNvSpPr>
            <a:spLocks noGrp="1"/>
          </p:cNvSpPr>
          <p:nvPr>
            <p:ph type="title"/>
          </p:nvPr>
        </p:nvSpPr>
        <p:spPr>
          <a:xfrm>
            <a:off x="838200" y="616680"/>
            <a:ext cx="10515600" cy="549275"/>
          </a:xfrm>
        </p:spPr>
        <p:txBody>
          <a:bodyPr rtlCol="0" anchor="ctr">
            <a:normAutofit/>
          </a:bodyPr>
          <a:lstStyle/>
          <a:p>
            <a:pPr rtl="0"/>
            <a:r>
              <a:rPr lang="ja-JP" altLang="en-US" dirty="0"/>
              <a:t>制作課題を終えて</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27</a:t>
            </a:fld>
            <a:endParaRPr lang="ja-JP" altLang="en-US">
              <a:latin typeface="Meiryo UI" panose="020B0604030504040204" pitchFamily="50" charset="-128"/>
              <a:ea typeface="Meiryo UI" panose="020B0604030504040204" pitchFamily="50" charset="-128"/>
            </a:endParaRPr>
          </a:p>
        </p:txBody>
      </p:sp>
      <p:sp>
        <p:nvSpPr>
          <p:cNvPr id="9" name="テキスト プレースホルダー 4">
            <a:extLst>
              <a:ext uri="{FF2B5EF4-FFF2-40B4-BE49-F238E27FC236}">
                <a16:creationId xmlns:a16="http://schemas.microsoft.com/office/drawing/2014/main" id="{ADB24960-E5FE-497C-9F23-278F11156E01}"/>
              </a:ext>
            </a:extLst>
          </p:cNvPr>
          <p:cNvSpPr txBox="1">
            <a:spLocks/>
          </p:cNvSpPr>
          <p:nvPr/>
        </p:nvSpPr>
        <p:spPr>
          <a:xfrm>
            <a:off x="838198" y="1160611"/>
            <a:ext cx="3924300" cy="82391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u="sng" dirty="0"/>
              <a:t>今後の課題と目標</a:t>
            </a:r>
            <a:endParaRPr lang="en-US" altLang="ja-JP" sz="2000" u="sng" dirty="0"/>
          </a:p>
        </p:txBody>
      </p:sp>
      <p:sp>
        <p:nvSpPr>
          <p:cNvPr id="10" name="コンテンツ プレースホルダー 5">
            <a:extLst>
              <a:ext uri="{FF2B5EF4-FFF2-40B4-BE49-F238E27FC236}">
                <a16:creationId xmlns:a16="http://schemas.microsoft.com/office/drawing/2014/main" id="{3E708EC3-0724-46CD-98F3-DF3D5DBB2F88}"/>
              </a:ext>
            </a:extLst>
          </p:cNvPr>
          <p:cNvSpPr txBox="1">
            <a:spLocks/>
          </p:cNvSpPr>
          <p:nvPr/>
        </p:nvSpPr>
        <p:spPr>
          <a:xfrm>
            <a:off x="838198" y="1572567"/>
            <a:ext cx="10515599" cy="37953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60000"/>
              </a:lnSpc>
              <a:buFont typeface="Wingdings" panose="05000000000000000000" pitchFamily="2" charset="2"/>
              <a:buChar char="u"/>
            </a:pPr>
            <a:r>
              <a:rPr lang="ja-JP" altLang="en-US" sz="1600" noProof="1"/>
              <a:t>継続して</a:t>
            </a:r>
            <a:r>
              <a:rPr lang="en-US" altLang="ja-JP" sz="1600" noProof="1"/>
              <a:t>Laravel</a:t>
            </a:r>
            <a:r>
              <a:rPr lang="ja-JP" altLang="en-US" sz="1600" noProof="1"/>
              <a:t>の学習を続ける（</a:t>
            </a:r>
            <a:r>
              <a:rPr lang="en-US" altLang="ja-JP" sz="1600" noProof="1"/>
              <a:t>Laravel</a:t>
            </a:r>
            <a:r>
              <a:rPr lang="ja-JP" altLang="en-US" sz="1600" noProof="1"/>
              <a:t>とお友達になる）</a:t>
            </a:r>
            <a:endParaRPr lang="en-US" altLang="ja-JP" sz="1600" noProof="1"/>
          </a:p>
          <a:p>
            <a:pPr>
              <a:lnSpc>
                <a:spcPct val="160000"/>
              </a:lnSpc>
              <a:buFont typeface="Wingdings" panose="05000000000000000000" pitchFamily="2" charset="2"/>
              <a:buChar char="u"/>
            </a:pPr>
            <a:r>
              <a:rPr lang="en-US" altLang="ja-JP" sz="1600" noProof="1"/>
              <a:t>Github</a:t>
            </a:r>
            <a:r>
              <a:rPr lang="ja-JP" altLang="en-US" sz="1600" noProof="1"/>
              <a:t>、</a:t>
            </a:r>
            <a:r>
              <a:rPr lang="en-US" altLang="ja-JP" sz="1600" noProof="1"/>
              <a:t>sourcetree</a:t>
            </a:r>
            <a:r>
              <a:rPr lang="ja-JP" altLang="en-US" sz="1600" noProof="1"/>
              <a:t>、</a:t>
            </a:r>
            <a:r>
              <a:rPr lang="en-US" altLang="ja-JP" sz="1600" noProof="1"/>
              <a:t>vagrant</a:t>
            </a:r>
            <a:r>
              <a:rPr lang="ja-JP" altLang="en-US" sz="1600" noProof="1"/>
              <a:t>、</a:t>
            </a:r>
            <a:r>
              <a:rPr lang="en-US" altLang="ja-JP" sz="1600" noProof="1"/>
              <a:t>Homestead</a:t>
            </a:r>
            <a:r>
              <a:rPr lang="ja-JP" altLang="en-US" sz="1600" noProof="1"/>
              <a:t>の理解を深める</a:t>
            </a:r>
            <a:endParaRPr lang="en-US" altLang="ja-JP" sz="1600" noProof="1"/>
          </a:p>
          <a:p>
            <a:pPr>
              <a:lnSpc>
                <a:spcPct val="160000"/>
              </a:lnSpc>
              <a:buFont typeface="Wingdings" panose="05000000000000000000" pitchFamily="2" charset="2"/>
              <a:buChar char="u"/>
            </a:pPr>
            <a:r>
              <a:rPr lang="en-US" altLang="ja-JP" sz="1600" noProof="1"/>
              <a:t>1</a:t>
            </a:r>
            <a:r>
              <a:rPr lang="ja-JP" altLang="en-US" sz="1600" noProof="1"/>
              <a:t>からまたテキストの復習をし、独自で</a:t>
            </a:r>
            <a:r>
              <a:rPr lang="en-US" altLang="ja-JP" sz="1600" noProof="1"/>
              <a:t>1</a:t>
            </a:r>
            <a:r>
              <a:rPr lang="ja-JP" altLang="en-US" sz="1600" noProof="1"/>
              <a:t>つ別の成果物を作成</a:t>
            </a:r>
            <a:endParaRPr lang="en-US" altLang="ja-JP" sz="1600" noProof="1"/>
          </a:p>
          <a:p>
            <a:pPr>
              <a:lnSpc>
                <a:spcPct val="160000"/>
              </a:lnSpc>
              <a:buFont typeface="Wingdings" panose="05000000000000000000" pitchFamily="2" charset="2"/>
              <a:buChar char="u"/>
            </a:pPr>
            <a:r>
              <a:rPr lang="ja-JP" altLang="en-US" sz="1600" noProof="1"/>
              <a:t>メリハリをつけるためにもスケジュールをしっかり立てて取り組むことを習慣化</a:t>
            </a:r>
            <a:endParaRPr lang="en-US" altLang="ja-JP" sz="1600" noProof="1"/>
          </a:p>
          <a:p>
            <a:pPr>
              <a:lnSpc>
                <a:spcPct val="160000"/>
              </a:lnSpc>
              <a:buFont typeface="Wingdings" panose="05000000000000000000" pitchFamily="2" charset="2"/>
              <a:buChar char="u"/>
            </a:pPr>
            <a:r>
              <a:rPr lang="ja-JP" altLang="en-US" sz="1600" noProof="1"/>
              <a:t>シンプルで余分な記述がないコードをかけるように</a:t>
            </a:r>
            <a:endParaRPr lang="en-US" altLang="ja-JP" sz="1600" noProof="1"/>
          </a:p>
          <a:p>
            <a:pPr>
              <a:lnSpc>
                <a:spcPct val="160000"/>
              </a:lnSpc>
              <a:buFont typeface="Wingdings" panose="05000000000000000000" pitchFamily="2" charset="2"/>
              <a:buChar char="u"/>
            </a:pPr>
            <a:r>
              <a:rPr lang="ja-JP" altLang="en-US" sz="1600" noProof="1"/>
              <a:t>勉強の習慣づけを継続</a:t>
            </a:r>
            <a:br>
              <a:rPr lang="en-US" altLang="ja-JP" sz="1600" noProof="1"/>
            </a:br>
            <a:endParaRPr lang="ja-JP" altLang="en-US" sz="1600" noProof="1"/>
          </a:p>
        </p:txBody>
      </p:sp>
      <p:sp>
        <p:nvSpPr>
          <p:cNvPr id="12" name="タイトル 1">
            <a:extLst>
              <a:ext uri="{FF2B5EF4-FFF2-40B4-BE49-F238E27FC236}">
                <a16:creationId xmlns:a16="http://schemas.microsoft.com/office/drawing/2014/main" id="{3C90036A-ACA2-45E2-B1BA-FE94C4BCE2C9}"/>
              </a:ext>
            </a:extLst>
          </p:cNvPr>
          <p:cNvSpPr txBox="1">
            <a:spLocks/>
          </p:cNvSpPr>
          <p:nvPr/>
        </p:nvSpPr>
        <p:spPr>
          <a:xfrm>
            <a:off x="148317" y="84138"/>
            <a:ext cx="2630393"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4</a:t>
            </a:r>
            <a:r>
              <a:rPr lang="ja-JP" altLang="en-US" sz="1800" dirty="0"/>
              <a:t>．感想</a:t>
            </a:r>
          </a:p>
        </p:txBody>
      </p:sp>
      <p:sp>
        <p:nvSpPr>
          <p:cNvPr id="7" name="テキスト プレースホルダー 4">
            <a:extLst>
              <a:ext uri="{FF2B5EF4-FFF2-40B4-BE49-F238E27FC236}">
                <a16:creationId xmlns:a16="http://schemas.microsoft.com/office/drawing/2014/main" id="{87823635-C016-4FBB-AB25-79528E342684}"/>
              </a:ext>
            </a:extLst>
          </p:cNvPr>
          <p:cNvSpPr txBox="1">
            <a:spLocks/>
          </p:cNvSpPr>
          <p:nvPr/>
        </p:nvSpPr>
        <p:spPr>
          <a:xfrm>
            <a:off x="838198" y="4756158"/>
            <a:ext cx="3924300" cy="82391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u="sng" dirty="0"/>
              <a:t>今後の制作課題の目標</a:t>
            </a:r>
            <a:endParaRPr lang="en-US" altLang="ja-JP" sz="2000" u="sng" dirty="0"/>
          </a:p>
        </p:txBody>
      </p:sp>
      <p:sp>
        <p:nvSpPr>
          <p:cNvPr id="8" name="コンテンツ プレースホルダー 5">
            <a:extLst>
              <a:ext uri="{FF2B5EF4-FFF2-40B4-BE49-F238E27FC236}">
                <a16:creationId xmlns:a16="http://schemas.microsoft.com/office/drawing/2014/main" id="{B84E0BB4-48CA-4BB7-9AAE-EFB83E217B19}"/>
              </a:ext>
            </a:extLst>
          </p:cNvPr>
          <p:cNvSpPr txBox="1">
            <a:spLocks/>
          </p:cNvSpPr>
          <p:nvPr/>
        </p:nvSpPr>
        <p:spPr>
          <a:xfrm>
            <a:off x="838198" y="5085772"/>
            <a:ext cx="10515599" cy="127057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60000"/>
              </a:lnSpc>
              <a:buFont typeface="Wingdings" panose="05000000000000000000" pitchFamily="2" charset="2"/>
              <a:buChar char="u"/>
            </a:pPr>
            <a:r>
              <a:rPr lang="ja-JP" altLang="en-US" sz="1600" noProof="1"/>
              <a:t>年齢層の低い学生（小学生、中学生）などの宿題管理アプリとしても展開</a:t>
            </a:r>
            <a:endParaRPr lang="en-US" altLang="ja-JP" sz="1600" noProof="1"/>
          </a:p>
          <a:p>
            <a:pPr>
              <a:lnSpc>
                <a:spcPct val="160000"/>
              </a:lnSpc>
              <a:buFont typeface="Wingdings" panose="05000000000000000000" pitchFamily="2" charset="2"/>
              <a:buChar char="u"/>
            </a:pPr>
            <a:r>
              <a:rPr lang="ja-JP" altLang="en-US" sz="1600" noProof="1"/>
              <a:t>ゲーム、</a:t>
            </a:r>
            <a:r>
              <a:rPr lang="en-US" altLang="ja-JP" sz="1600" noProof="1"/>
              <a:t>SNS</a:t>
            </a:r>
            <a:r>
              <a:rPr lang="ja-JP" altLang="en-US" sz="1600" noProof="1"/>
              <a:t>、インターネットなど、様々な誘惑があって宿題が後回しになってしまうことを防ぐ使って楽しい！を持たせることが大切なので、大人向けよりも多くのギミックが必要なのではと感じる。</a:t>
            </a:r>
          </a:p>
        </p:txBody>
      </p:sp>
    </p:spTree>
    <p:extLst>
      <p:ext uri="{BB962C8B-B14F-4D97-AF65-F5344CB8AC3E}">
        <p14:creationId xmlns:p14="http://schemas.microsoft.com/office/powerpoint/2010/main" val="354403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ctrTitle"/>
          </p:nvPr>
        </p:nvSpPr>
        <p:spPr>
          <a:xfrm>
            <a:off x="4267199" y="1615736"/>
            <a:ext cx="6235083" cy="1524735"/>
          </a:xfrm>
        </p:spPr>
        <p:txBody>
          <a:bodyPr rtlCol="0"/>
          <a:lstStyle/>
          <a:p>
            <a:pPr rtl="0"/>
            <a:r>
              <a:rPr lang="ja-JP" altLang="en-US" dirty="0">
                <a:latin typeface="Meiryo UI" panose="020B0604030504040204" pitchFamily="50" charset="-128"/>
                <a:ea typeface="Meiryo UI" panose="020B0604030504040204" pitchFamily="50" charset="-128"/>
              </a:rPr>
              <a:t>ありがとうございました</a:t>
            </a:r>
            <a:br>
              <a:rPr lang="en-US" altLang="ja-JP" dirty="0">
                <a:latin typeface="Meiryo UI" panose="020B0604030504040204" pitchFamily="50" charset="-128"/>
                <a:ea typeface="Meiryo UI" panose="020B0604030504040204" pitchFamily="50" charset="-128"/>
              </a:rPr>
            </a:br>
            <a:r>
              <a:rPr lang="en-US" altLang="ja-JP"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Thank you for your attention</a:t>
            </a:r>
            <a:endParaRPr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5312228" cy="479427"/>
          </a:xfrm>
        </p:spPr>
        <p:txBody>
          <a:bodyPr rtlCol="0">
            <a:normAutofit/>
          </a:bodyPr>
          <a:lstStyle/>
          <a:p>
            <a:pPr algn="r"/>
            <a:r>
              <a:rPr lang="en-US" altLang="ja-JP" dirty="0"/>
              <a:t>2021/11/24(Wed)</a:t>
            </a:r>
            <a:r>
              <a:rPr lang="ja-JP" altLang="en-US" dirty="0">
                <a:latin typeface="Meiryo UI" panose="020B0604030504040204" pitchFamily="50" charset="-128"/>
                <a:ea typeface="Meiryo UI" panose="020B0604030504040204" pitchFamily="50" charset="-128"/>
              </a:rPr>
              <a:t>五十住冴加</a:t>
            </a:r>
            <a:endParaRPr lang="en-US" altLang="ja-JP"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28</a:t>
            </a:fld>
            <a:endParaRPr lang="ja-JP" altLang="en-US">
              <a:latin typeface="Meiryo UI" panose="020B0604030504040204" pitchFamily="50" charset="-128"/>
              <a:ea typeface="Meiryo UI" panose="020B0604030504040204" pitchFamily="50" charset="-128"/>
            </a:endParaRPr>
          </a:p>
        </p:txBody>
      </p:sp>
      <p:sp>
        <p:nvSpPr>
          <p:cNvPr id="7" name="コンテンツ プレースホルダー 2">
            <a:extLst>
              <a:ext uri="{FF2B5EF4-FFF2-40B4-BE49-F238E27FC236}">
                <a16:creationId xmlns:a16="http://schemas.microsoft.com/office/drawing/2014/main" id="{9CBED762-6663-4FB3-8404-511D7827D7F3}"/>
              </a:ext>
            </a:extLst>
          </p:cNvPr>
          <p:cNvSpPr txBox="1">
            <a:spLocks/>
          </p:cNvSpPr>
          <p:nvPr/>
        </p:nvSpPr>
        <p:spPr>
          <a:xfrm>
            <a:off x="4267199" y="3905408"/>
            <a:ext cx="6741111" cy="1873883"/>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参考サイト：</a:t>
            </a:r>
            <a:endParaRPr lang="en-US" altLang="ja-JP" dirty="0"/>
          </a:p>
          <a:p>
            <a:r>
              <a:rPr lang="en-US" altLang="ja-JP" sz="1050" dirty="0"/>
              <a:t>https://search.readouble.com</a:t>
            </a:r>
          </a:p>
          <a:p>
            <a:r>
              <a:rPr lang="en-US" altLang="ja-JP" sz="1050" dirty="0"/>
              <a:t>https://www.flaticon.com</a:t>
            </a:r>
          </a:p>
          <a:p>
            <a:r>
              <a:rPr lang="en-US" altLang="ja-JP" sz="1050" dirty="0"/>
              <a:t>https://loosedrawing.com</a:t>
            </a:r>
          </a:p>
          <a:p>
            <a:endParaRPr lang="en-US" altLang="ja-JP"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en-US" altLang="ja-JP" sz="3200" dirty="0">
                <a:solidFill>
                  <a:schemeClr val="bg1">
                    <a:lumMod val="50000"/>
                  </a:schemeClr>
                </a:solidFill>
              </a:rPr>
              <a:t>0</a:t>
            </a:r>
            <a:r>
              <a:rPr lang="en-US" altLang="ja-JP" sz="3200" dirty="0">
                <a:solidFill>
                  <a:schemeClr val="bg1">
                    <a:lumMod val="50000"/>
                  </a:schemeClr>
                </a:solidFill>
                <a:latin typeface="Meiryo UI" panose="020B0604030504040204" pitchFamily="50" charset="-128"/>
                <a:ea typeface="Meiryo UI" panose="020B0604030504040204" pitchFamily="50" charset="-128"/>
              </a:rPr>
              <a:t>.</a:t>
            </a:r>
            <a:r>
              <a:rPr lang="ja-JP" altLang="en-US" sz="3200" dirty="0">
                <a:solidFill>
                  <a:schemeClr val="bg1">
                    <a:lumMod val="50000"/>
                  </a:schemeClr>
                </a:solidFill>
              </a:rPr>
              <a:t>自己紹介</a:t>
            </a:r>
            <a:endParaRPr lang="ja-JP" altLang="en-US" sz="3200" dirty="0">
              <a:solidFill>
                <a:schemeClr val="bg1">
                  <a:lumMod val="50000"/>
                </a:schemeClr>
              </a:solidFill>
              <a:latin typeface="Meiryo UI" panose="020B0604030504040204" pitchFamily="50" charset="-128"/>
              <a:ea typeface="Meiryo UI" panose="020B0604030504040204" pitchFamily="50" charset="-128"/>
            </a:endParaRPr>
          </a:p>
        </p:txBody>
      </p:sp>
      <p:pic>
        <p:nvPicPr>
          <p:cNvPr id="1026" name="Picture 2" descr="お辞儀するビジネスマンのイラスト（女性）">
            <a:extLst>
              <a:ext uri="{FF2B5EF4-FFF2-40B4-BE49-F238E27FC236}">
                <a16:creationId xmlns:a16="http://schemas.microsoft.com/office/drawing/2014/main" id="{C4A1C609-6AF8-400F-8DFB-D1B31ACB3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290" y="2677676"/>
            <a:ext cx="1191260" cy="11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1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ED48BD-F06C-4A27-9A5B-4367608A1D58}"/>
              </a:ext>
            </a:extLst>
          </p:cNvPr>
          <p:cNvSpPr>
            <a:spLocks noGrp="1"/>
          </p:cNvSpPr>
          <p:nvPr>
            <p:ph type="title"/>
          </p:nvPr>
        </p:nvSpPr>
        <p:spPr>
          <a:xfrm>
            <a:off x="5920169" y="1152771"/>
            <a:ext cx="5431971" cy="4626706"/>
          </a:xfrm>
        </p:spPr>
        <p:txBody>
          <a:bodyPr>
            <a:normAutofit/>
          </a:bodyPr>
          <a:lstStyle/>
          <a:p>
            <a:r>
              <a:rPr kumimoji="1" lang="ja-JP" altLang="en-US" sz="3200" dirty="0"/>
              <a:t>五十住冴加</a:t>
            </a:r>
            <a:r>
              <a:rPr lang="ja-JP" altLang="en-US" sz="3200" dirty="0"/>
              <a:t>　</a:t>
            </a:r>
            <a:r>
              <a:rPr kumimoji="1" lang="ja-JP" altLang="en-US" sz="2000" dirty="0"/>
              <a:t>愛知県出身</a:t>
            </a:r>
            <a:br>
              <a:rPr kumimoji="1" lang="en-US" altLang="ja-JP" dirty="0"/>
            </a:br>
            <a:br>
              <a:rPr kumimoji="1" lang="en-US" altLang="ja-JP" dirty="0"/>
            </a:br>
            <a:r>
              <a:rPr kumimoji="1" lang="ja-JP" altLang="en-US" dirty="0"/>
              <a:t>大学卒業後</a:t>
            </a:r>
            <a:br>
              <a:rPr kumimoji="1" lang="en-US" altLang="ja-JP" dirty="0"/>
            </a:br>
            <a:r>
              <a:rPr kumimoji="1" lang="ja-JP" altLang="en-US" dirty="0"/>
              <a:t>「英語</a:t>
            </a:r>
            <a:r>
              <a:rPr kumimoji="1" lang="en-US" altLang="ja-JP" dirty="0"/>
              <a:t>×</a:t>
            </a:r>
            <a:r>
              <a:rPr kumimoji="1" lang="ja-JP" altLang="en-US" dirty="0"/>
              <a:t>教育</a:t>
            </a:r>
            <a:r>
              <a:rPr kumimoji="1" lang="en-US" altLang="ja-JP" dirty="0"/>
              <a:t>×</a:t>
            </a:r>
            <a:r>
              <a:rPr kumimoji="1" lang="ja-JP" altLang="en-US" dirty="0"/>
              <a:t>営業」</a:t>
            </a:r>
            <a:br>
              <a:rPr kumimoji="1" lang="en-US" altLang="ja-JP" dirty="0"/>
            </a:br>
            <a:r>
              <a:rPr kumimoji="1" lang="ja-JP" altLang="en-US" dirty="0"/>
              <a:t>の分野で働く</a:t>
            </a:r>
            <a:br>
              <a:rPr kumimoji="1" lang="en-US" altLang="ja-JP" dirty="0"/>
            </a:br>
            <a:br>
              <a:rPr kumimoji="1" lang="en-US" altLang="ja-JP" dirty="0"/>
            </a:br>
            <a:r>
              <a:rPr kumimoji="1" lang="en-US" altLang="ja-JP" dirty="0"/>
              <a:t>2018</a:t>
            </a:r>
            <a:r>
              <a:rPr kumimoji="1" lang="ja-JP" altLang="en-US" dirty="0"/>
              <a:t>年、一念発起してドイツへ</a:t>
            </a:r>
            <a:br>
              <a:rPr kumimoji="1" lang="en-US" altLang="ja-JP" dirty="0"/>
            </a:br>
            <a:r>
              <a:rPr kumimoji="1" lang="ja-JP" altLang="en-US" dirty="0"/>
              <a:t>プログラミングに出会い</a:t>
            </a:r>
            <a:br>
              <a:rPr kumimoji="1" lang="en-US" altLang="ja-JP" dirty="0"/>
            </a:br>
            <a:r>
              <a:rPr kumimoji="1" lang="ja-JP" altLang="en-US" dirty="0"/>
              <a:t>今に至る。</a:t>
            </a:r>
          </a:p>
        </p:txBody>
      </p:sp>
      <p:sp>
        <p:nvSpPr>
          <p:cNvPr id="11" name="スライド番号プレースホルダー 10">
            <a:extLst>
              <a:ext uri="{FF2B5EF4-FFF2-40B4-BE49-F238E27FC236}">
                <a16:creationId xmlns:a16="http://schemas.microsoft.com/office/drawing/2014/main" id="{D7128C11-3548-47FB-BF1D-5490E1EB63DB}"/>
              </a:ext>
            </a:extLst>
          </p:cNvPr>
          <p:cNvSpPr>
            <a:spLocks noGrp="1"/>
          </p:cNvSpPr>
          <p:nvPr>
            <p:ph type="sldNum" sz="quarter" idx="12"/>
          </p:nvPr>
        </p:nvSpPr>
        <p:spPr/>
        <p:txBody>
          <a:bodyPr/>
          <a:lstStyle/>
          <a:p>
            <a:fld id="{B5CEABB6-07DC-46E8-9B57-56EC44A396E5}" type="slidenum">
              <a:rPr lang="en-US" altLang="ja-JP" smtClean="0"/>
              <a:pPr/>
              <a:t>4</a:t>
            </a:fld>
            <a:endParaRPr lang="ja-JP" altLang="en-US"/>
          </a:p>
        </p:txBody>
      </p:sp>
      <p:pic>
        <p:nvPicPr>
          <p:cNvPr id="12" name="Picture 2" descr="お辞儀するビジネスマンのイラスト（女性）">
            <a:extLst>
              <a:ext uri="{FF2B5EF4-FFF2-40B4-BE49-F238E27FC236}">
                <a16:creationId xmlns:a16="http://schemas.microsoft.com/office/drawing/2014/main" id="{53BFEF91-53B4-46AA-82D6-50C52AE74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539" y="3079994"/>
            <a:ext cx="2987919" cy="298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8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ja-JP" altLang="en-US" sz="3200" dirty="0">
                <a:solidFill>
                  <a:schemeClr val="bg1">
                    <a:lumMod val="50000"/>
                  </a:schemeClr>
                </a:solidFill>
                <a:latin typeface="Meiryo UI" panose="020B0604030504040204" pitchFamily="50" charset="-128"/>
                <a:ea typeface="Meiryo UI" panose="020B0604030504040204" pitchFamily="50" charset="-128"/>
              </a:rPr>
              <a:t>１</a:t>
            </a:r>
            <a:r>
              <a:rPr lang="en-US" altLang="ja-JP" sz="3200" dirty="0">
                <a:solidFill>
                  <a:schemeClr val="bg1">
                    <a:lumMod val="50000"/>
                  </a:schemeClr>
                </a:solidFill>
                <a:latin typeface="Meiryo UI" panose="020B0604030504040204" pitchFamily="50" charset="-128"/>
                <a:ea typeface="Meiryo UI" panose="020B0604030504040204" pitchFamily="50" charset="-128"/>
              </a:rPr>
              <a:t>.</a:t>
            </a:r>
            <a:r>
              <a:rPr lang="ja-JP" altLang="en-US" sz="3200" dirty="0">
                <a:solidFill>
                  <a:schemeClr val="bg1">
                    <a:lumMod val="50000"/>
                  </a:schemeClr>
                </a:solidFill>
                <a:latin typeface="Meiryo UI" panose="020B0604030504040204" pitchFamily="50" charset="-128"/>
                <a:ea typeface="Meiryo UI" panose="020B0604030504040204" pitchFamily="50" charset="-128"/>
              </a:rPr>
              <a:t>コンセプト</a:t>
            </a:r>
          </a:p>
        </p:txBody>
      </p:sp>
      <p:pic>
        <p:nvPicPr>
          <p:cNvPr id="2050" name="Picture 2" descr="ビジョン・コンセプトを描くイラスト">
            <a:extLst>
              <a:ext uri="{FF2B5EF4-FFF2-40B4-BE49-F238E27FC236}">
                <a16:creationId xmlns:a16="http://schemas.microsoft.com/office/drawing/2014/main" id="{0AD4CA2F-7D3C-4C3C-A4FA-6230E42EE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770" y="3145155"/>
            <a:ext cx="3185160" cy="318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6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1BF33B-5572-4A00-A55C-1E13A6B3A8F1}"/>
              </a:ext>
            </a:extLst>
          </p:cNvPr>
          <p:cNvSpPr>
            <a:spLocks noGrp="1"/>
          </p:cNvSpPr>
          <p:nvPr>
            <p:ph type="title"/>
          </p:nvPr>
        </p:nvSpPr>
        <p:spPr>
          <a:xfrm>
            <a:off x="1885156" y="892177"/>
            <a:ext cx="8421688" cy="1325563"/>
          </a:xfrm>
        </p:spPr>
        <p:txBody>
          <a:bodyPr rtlCol="0"/>
          <a:lstStyle/>
          <a:p>
            <a:pPr rtl="0"/>
            <a:r>
              <a:rPr lang="en-US" altLang="ja-JP" dirty="0"/>
              <a:t>Q.</a:t>
            </a:r>
            <a:r>
              <a:rPr lang="ja-JP" altLang="en-US" dirty="0"/>
              <a:t>参考書を</a:t>
            </a:r>
            <a:r>
              <a:rPr lang="en-US" altLang="ja-JP" dirty="0"/>
              <a:t>1</a:t>
            </a:r>
            <a:r>
              <a:rPr lang="ja-JP" altLang="en-US" dirty="0"/>
              <a:t>冊すべて終わらせられますか？</a:t>
            </a:r>
            <a:endParaRPr lang="ja-JP" altLang="en-US" dirty="0">
              <a:latin typeface="Meiryo UI" panose="020B0604030504040204" pitchFamily="50" charset="-128"/>
              <a:ea typeface="Meiryo UI" panose="020B0604030504040204" pitchFamily="50" charset="-128"/>
            </a:endParaRPr>
          </a:p>
        </p:txBody>
      </p:sp>
      <p:graphicFrame>
        <p:nvGraphicFramePr>
          <p:cNvPr id="58" name="コンテンツ プレースホルダー 57" title="資金調達グラフ">
            <a:extLst>
              <a:ext uri="{FF2B5EF4-FFF2-40B4-BE49-F238E27FC236}">
                <a16:creationId xmlns:a16="http://schemas.microsoft.com/office/drawing/2014/main" id="{0231F8BC-AEBA-4843-9F73-E06265724EAB}"/>
              </a:ext>
            </a:extLst>
          </p:cNvPr>
          <p:cNvGraphicFramePr>
            <a:graphicFrameLocks noGrp="1"/>
          </p:cNvGraphicFramePr>
          <p:nvPr>
            <p:ph sz="quarter" idx="21"/>
            <p:extLst>
              <p:ext uri="{D42A27DB-BD31-4B8C-83A1-F6EECF244321}">
                <p14:modId xmlns:p14="http://schemas.microsoft.com/office/powerpoint/2010/main" val="323929704"/>
              </p:ext>
            </p:extLst>
          </p:nvPr>
        </p:nvGraphicFramePr>
        <p:xfrm>
          <a:off x="270932" y="2111023"/>
          <a:ext cx="3620911" cy="2785283"/>
        </p:xfrm>
        <a:graphic>
          <a:graphicData uri="http://schemas.openxmlformats.org/drawingml/2006/chart">
            <c:chart xmlns:c="http://schemas.openxmlformats.org/drawingml/2006/chart" xmlns:r="http://schemas.openxmlformats.org/officeDocument/2006/relationships" r:id="rId3"/>
          </a:graphicData>
        </a:graphic>
      </p:graphicFrame>
      <p:sp>
        <p:nvSpPr>
          <p:cNvPr id="4" name="コンテンツ プレースホルダー 3">
            <a:extLst>
              <a:ext uri="{FF2B5EF4-FFF2-40B4-BE49-F238E27FC236}">
                <a16:creationId xmlns:a16="http://schemas.microsoft.com/office/drawing/2014/main" id="{21CF2BB3-1E12-4189-9F5F-EF136C62E39B}"/>
              </a:ext>
            </a:extLst>
          </p:cNvPr>
          <p:cNvSpPr>
            <a:spLocks noGrp="1"/>
          </p:cNvSpPr>
          <p:nvPr>
            <p:ph sz="half" idx="2"/>
          </p:nvPr>
        </p:nvSpPr>
        <p:spPr>
          <a:xfrm>
            <a:off x="838199" y="4976922"/>
            <a:ext cx="3056467" cy="853167"/>
          </a:xfrm>
        </p:spPr>
        <p:txBody>
          <a:bodyPr rtlCol="0">
            <a:normAutofit/>
          </a:bodyPr>
          <a:lstStyle/>
          <a:p>
            <a:pPr rtl="0"/>
            <a:r>
              <a:rPr lang="en-US" altLang="ja-JP" sz="1800" dirty="0">
                <a:latin typeface="Meiryo UI" panose="020B0604030504040204" pitchFamily="50" charset="-128"/>
                <a:ea typeface="Meiryo UI" panose="020B0604030504040204" pitchFamily="50" charset="-128"/>
              </a:rPr>
              <a:t>Instagram</a:t>
            </a:r>
            <a:endParaRPr lang="ja-JP" altLang="en-US" sz="1800" dirty="0">
              <a:latin typeface="Meiryo UI" panose="020B0604030504040204" pitchFamily="50" charset="-128"/>
              <a:ea typeface="Meiryo UI" panose="020B0604030504040204" pitchFamily="50" charset="-128"/>
            </a:endParaRPr>
          </a:p>
        </p:txBody>
      </p:sp>
      <p:sp>
        <p:nvSpPr>
          <p:cNvPr id="8" name="フッター プレースホルダー 7">
            <a:extLst>
              <a:ext uri="{FF2B5EF4-FFF2-40B4-BE49-F238E27FC236}">
                <a16:creationId xmlns:a16="http://schemas.microsoft.com/office/drawing/2014/main" id="{3AD8A4DC-ECAA-4D59-BE12-EBEDDE9E2A7D}"/>
              </a:ext>
            </a:extLst>
          </p:cNvPr>
          <p:cNvSpPr>
            <a:spLocks noGrp="1"/>
          </p:cNvSpPr>
          <p:nvPr>
            <p:ph type="ftr" sz="quarter" idx="11"/>
          </p:nvPr>
        </p:nvSpPr>
        <p:spPr>
          <a:xfrm>
            <a:off x="2590367" y="6330681"/>
            <a:ext cx="4114800" cy="365125"/>
          </a:xfrm>
        </p:spPr>
        <p:txBody>
          <a:bodyPr rtlCol="0"/>
          <a:lstStyle/>
          <a:p>
            <a:pPr algn="r" rtl="0"/>
            <a:r>
              <a:rPr lang="ja-JP" altLang="en-US" dirty="0"/>
              <a:t>五十住調べ</a:t>
            </a:r>
            <a:endParaRPr lang="ja-JP" altLang="en-US" dirty="0">
              <a:latin typeface="Meiryo UI" panose="020B0604030504040204" pitchFamily="50" charset="-128"/>
              <a:ea typeface="Meiryo UI" panose="020B0604030504040204" pitchFamily="50" charset="-128"/>
            </a:endParaRPr>
          </a:p>
        </p:txBody>
      </p:sp>
      <p:sp>
        <p:nvSpPr>
          <p:cNvPr id="9" name="スライド番号プレースホルダー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6</a:t>
            </a:fld>
            <a:endParaRPr lang="ja-JP" altLang="en-US" dirty="0">
              <a:latin typeface="Meiryo UI" panose="020B0604030504040204" pitchFamily="50" charset="-128"/>
              <a:ea typeface="Meiryo UI" panose="020B0604030504040204" pitchFamily="50" charset="-128"/>
            </a:endParaRPr>
          </a:p>
        </p:txBody>
      </p:sp>
      <p:graphicFrame>
        <p:nvGraphicFramePr>
          <p:cNvPr id="10" name="コンテンツ プレースホルダー 57" title="資金調達グラフ">
            <a:extLst>
              <a:ext uri="{FF2B5EF4-FFF2-40B4-BE49-F238E27FC236}">
                <a16:creationId xmlns:a16="http://schemas.microsoft.com/office/drawing/2014/main" id="{00617936-8A26-4688-8C9B-310B2FAA7233}"/>
              </a:ext>
            </a:extLst>
          </p:cNvPr>
          <p:cNvGraphicFramePr>
            <a:graphicFrameLocks/>
          </p:cNvGraphicFramePr>
          <p:nvPr>
            <p:extLst>
              <p:ext uri="{D42A27DB-BD31-4B8C-83A1-F6EECF244321}">
                <p14:modId xmlns:p14="http://schemas.microsoft.com/office/powerpoint/2010/main" val="949685326"/>
              </p:ext>
            </p:extLst>
          </p:nvPr>
        </p:nvGraphicFramePr>
        <p:xfrm>
          <a:off x="3609620" y="2111022"/>
          <a:ext cx="3620911" cy="2785283"/>
        </p:xfrm>
        <a:graphic>
          <a:graphicData uri="http://schemas.openxmlformats.org/drawingml/2006/chart">
            <c:chart xmlns:c="http://schemas.openxmlformats.org/drawingml/2006/chart" xmlns:r="http://schemas.openxmlformats.org/officeDocument/2006/relationships" r:id="rId4"/>
          </a:graphicData>
        </a:graphic>
      </p:graphicFrame>
      <p:sp>
        <p:nvSpPr>
          <p:cNvPr id="11" name="コンテンツ プレースホルダー 3">
            <a:extLst>
              <a:ext uri="{FF2B5EF4-FFF2-40B4-BE49-F238E27FC236}">
                <a16:creationId xmlns:a16="http://schemas.microsoft.com/office/drawing/2014/main" id="{1EBB84D9-376F-4944-AB15-7C9460405C40}"/>
              </a:ext>
            </a:extLst>
          </p:cNvPr>
          <p:cNvSpPr txBox="1">
            <a:spLocks/>
          </p:cNvSpPr>
          <p:nvPr/>
        </p:nvSpPr>
        <p:spPr>
          <a:xfrm>
            <a:off x="3891843" y="4976922"/>
            <a:ext cx="3056467" cy="853167"/>
          </a:xfrm>
          <a:prstGeom prst="rect">
            <a:avLst/>
          </a:prstGeom>
        </p:spPr>
        <p:txBody>
          <a:bodyPr vert="horz" lIns="0" tIns="45720" rIns="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t>Twitter</a:t>
            </a:r>
            <a:endParaRPr lang="ja-JP" altLang="en-US" sz="1800" dirty="0"/>
          </a:p>
        </p:txBody>
      </p:sp>
      <p:sp>
        <p:nvSpPr>
          <p:cNvPr id="12" name="タイトル 1">
            <a:extLst>
              <a:ext uri="{FF2B5EF4-FFF2-40B4-BE49-F238E27FC236}">
                <a16:creationId xmlns:a16="http://schemas.microsoft.com/office/drawing/2014/main" id="{58A5C097-1692-4A38-BEF6-4ABCC348DE13}"/>
              </a:ext>
            </a:extLst>
          </p:cNvPr>
          <p:cNvSpPr txBox="1">
            <a:spLocks/>
          </p:cNvSpPr>
          <p:nvPr/>
        </p:nvSpPr>
        <p:spPr>
          <a:xfrm>
            <a:off x="148318" y="84138"/>
            <a:ext cx="4082142" cy="58578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l"/>
            <a:r>
              <a:rPr lang="ja-JP" altLang="en-US" sz="1800" dirty="0"/>
              <a:t>１．コンセプト</a:t>
            </a:r>
          </a:p>
        </p:txBody>
      </p:sp>
      <p:sp>
        <p:nvSpPr>
          <p:cNvPr id="13" name="サブタイトル 2">
            <a:extLst>
              <a:ext uri="{FF2B5EF4-FFF2-40B4-BE49-F238E27FC236}">
                <a16:creationId xmlns:a16="http://schemas.microsoft.com/office/drawing/2014/main" id="{850B3ED3-163C-4510-AD08-D4DBB0C82F60}"/>
              </a:ext>
              <a:ext uri="{C183D7F6-B498-43B3-948B-1728B52AA6E4}">
                <adec:decorative xmlns:adec="http://schemas.microsoft.com/office/drawing/2017/decorative" val="0"/>
              </a:ext>
            </a:extLst>
          </p:cNvPr>
          <p:cNvSpPr txBox="1">
            <a:spLocks/>
          </p:cNvSpPr>
          <p:nvPr/>
        </p:nvSpPr>
        <p:spPr>
          <a:xfrm>
            <a:off x="7745565" y="1893093"/>
            <a:ext cx="3960660" cy="2519363"/>
          </a:xfrm>
          <a:prstGeom prst="rect">
            <a:avLst/>
          </a:prstGeom>
        </p:spPr>
        <p:txBody>
          <a:bodyPr vert="horz" lIns="0" tIns="45720" rIns="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kumimoji="1"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lgn="l" defTabSz="914400" rtl="0" eaLnBrk="1" latinLnBrk="0" hangingPunct="1">
              <a:lnSpc>
                <a:spcPct val="90000"/>
              </a:lnSpc>
              <a:spcBef>
                <a:spcPts val="500"/>
              </a:spcBef>
              <a:buFont typeface="Arial" panose="020B0604020202020204" pitchFamily="34" charset="0"/>
              <a:buNone/>
              <a:defRPr kumimoji="1" sz="2000" b="1"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b="1"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9pPr>
          </a:lstStyle>
          <a:p>
            <a:pPr algn="l"/>
            <a:endParaRPr lang="en-US" altLang="ja-JP" sz="1600" dirty="0">
              <a:solidFill>
                <a:schemeClr val="tx1"/>
              </a:solidFill>
            </a:endParaRPr>
          </a:p>
          <a:p>
            <a:pPr algn="l"/>
            <a:r>
              <a:rPr lang="ja-JP" altLang="en-US" sz="1600" dirty="0">
                <a:solidFill>
                  <a:schemeClr val="tx1"/>
                </a:solidFill>
              </a:rPr>
              <a:t>上記の質問に対して、</a:t>
            </a:r>
            <a:endParaRPr lang="en-US" altLang="ja-JP" sz="1600" dirty="0">
              <a:solidFill>
                <a:schemeClr val="tx1"/>
              </a:solidFill>
            </a:endParaRPr>
          </a:p>
          <a:p>
            <a:pPr algn="l"/>
            <a:r>
              <a:rPr lang="en-US" altLang="ja-JP" sz="1600" dirty="0">
                <a:solidFill>
                  <a:schemeClr val="tx1"/>
                </a:solidFill>
              </a:rPr>
              <a:t>Twitter</a:t>
            </a:r>
            <a:r>
              <a:rPr lang="ja-JP" altLang="en-US" sz="1600" dirty="0">
                <a:solidFill>
                  <a:schemeClr val="tx1"/>
                </a:solidFill>
              </a:rPr>
              <a:t>、</a:t>
            </a:r>
            <a:r>
              <a:rPr lang="en-US" altLang="ja-JP" sz="1600" dirty="0">
                <a:solidFill>
                  <a:schemeClr val="tx1"/>
                </a:solidFill>
              </a:rPr>
              <a:t>Instagram</a:t>
            </a:r>
            <a:r>
              <a:rPr lang="ja-JP" altLang="en-US" sz="1600" dirty="0">
                <a:solidFill>
                  <a:schemeClr val="tx1"/>
                </a:solidFill>
              </a:rPr>
              <a:t>でアンケートを実施</a:t>
            </a:r>
            <a:endParaRPr lang="en-US" altLang="ja-JP" sz="1600" dirty="0">
              <a:solidFill>
                <a:schemeClr val="tx1"/>
              </a:solidFill>
            </a:endParaRPr>
          </a:p>
          <a:p>
            <a:pPr algn="l"/>
            <a:r>
              <a:rPr lang="en-US" altLang="ja-JP" sz="1600" dirty="0">
                <a:solidFill>
                  <a:schemeClr val="tx1"/>
                </a:solidFill>
              </a:rPr>
              <a:t>20</a:t>
            </a:r>
            <a:r>
              <a:rPr lang="ja-JP" altLang="en-US" sz="1600" dirty="0">
                <a:solidFill>
                  <a:schemeClr val="tx1"/>
                </a:solidFill>
              </a:rPr>
              <a:t>～</a:t>
            </a:r>
            <a:r>
              <a:rPr lang="en-US" altLang="ja-JP" sz="1600" dirty="0">
                <a:solidFill>
                  <a:schemeClr val="tx1"/>
                </a:solidFill>
              </a:rPr>
              <a:t>40</a:t>
            </a:r>
            <a:r>
              <a:rPr lang="ja-JP" altLang="en-US" sz="1600" dirty="0">
                <a:solidFill>
                  <a:schemeClr val="tx1"/>
                </a:solidFill>
              </a:rPr>
              <a:t>代の</a:t>
            </a:r>
            <a:r>
              <a:rPr lang="en-US" altLang="ja-JP" sz="1600" dirty="0">
                <a:solidFill>
                  <a:schemeClr val="tx1"/>
                </a:solidFill>
              </a:rPr>
              <a:t>36</a:t>
            </a:r>
            <a:r>
              <a:rPr lang="ja-JP" altLang="en-US" sz="1600" dirty="0">
                <a:solidFill>
                  <a:schemeClr val="tx1"/>
                </a:solidFill>
              </a:rPr>
              <a:t>人の有効回答</a:t>
            </a:r>
            <a:endParaRPr lang="en-US" altLang="ja-JP" sz="1600" dirty="0">
              <a:solidFill>
                <a:schemeClr val="tx1"/>
              </a:solidFill>
            </a:endParaRPr>
          </a:p>
          <a:p>
            <a:pPr algn="l"/>
            <a:r>
              <a:rPr lang="ja-JP" altLang="en-US" sz="1600" b="1" dirty="0">
                <a:solidFill>
                  <a:schemeClr val="tx1"/>
                </a:solidFill>
              </a:rPr>
              <a:t>終わらせられる</a:t>
            </a:r>
            <a:r>
              <a:rPr lang="en-US" altLang="ja-JP" sz="1600" b="1" dirty="0">
                <a:solidFill>
                  <a:schemeClr val="tx1"/>
                </a:solidFill>
              </a:rPr>
              <a:t>5</a:t>
            </a:r>
            <a:r>
              <a:rPr lang="ja-JP" altLang="en-US" sz="1600" b="1" dirty="0">
                <a:solidFill>
                  <a:schemeClr val="tx1"/>
                </a:solidFill>
              </a:rPr>
              <a:t>人（</a:t>
            </a:r>
            <a:r>
              <a:rPr lang="en-US" altLang="ja-JP" sz="1600" b="1" dirty="0">
                <a:solidFill>
                  <a:schemeClr val="tx1"/>
                </a:solidFill>
              </a:rPr>
              <a:t>14</a:t>
            </a:r>
            <a:r>
              <a:rPr lang="ja-JP" altLang="en-US" sz="1600" b="1" dirty="0">
                <a:solidFill>
                  <a:schemeClr val="tx1"/>
                </a:solidFill>
              </a:rPr>
              <a:t>％）</a:t>
            </a:r>
            <a:endParaRPr lang="en-US" altLang="ja-JP" sz="1600" b="1" dirty="0">
              <a:solidFill>
                <a:schemeClr val="tx1"/>
              </a:solidFill>
            </a:endParaRPr>
          </a:p>
          <a:p>
            <a:pPr algn="l"/>
            <a:r>
              <a:rPr lang="ja-JP" altLang="en-US" sz="1600" b="1" dirty="0">
                <a:solidFill>
                  <a:schemeClr val="tx1"/>
                </a:solidFill>
              </a:rPr>
              <a:t>終わらせられない</a:t>
            </a:r>
            <a:r>
              <a:rPr lang="en-US" altLang="ja-JP" sz="1600" b="1" dirty="0">
                <a:solidFill>
                  <a:schemeClr val="tx1"/>
                </a:solidFill>
              </a:rPr>
              <a:t>31</a:t>
            </a:r>
            <a:r>
              <a:rPr lang="ja-JP" altLang="en-US" sz="1600" b="1" dirty="0">
                <a:solidFill>
                  <a:schemeClr val="tx1"/>
                </a:solidFill>
              </a:rPr>
              <a:t>人（</a:t>
            </a:r>
            <a:r>
              <a:rPr lang="en-US" altLang="ja-JP" sz="1600" b="1" dirty="0">
                <a:solidFill>
                  <a:schemeClr val="tx1"/>
                </a:solidFill>
              </a:rPr>
              <a:t>86</a:t>
            </a:r>
            <a:r>
              <a:rPr lang="ja-JP" altLang="en-US" sz="1600" b="1" dirty="0">
                <a:solidFill>
                  <a:schemeClr val="tx1"/>
                </a:solidFill>
              </a:rPr>
              <a:t>％）</a:t>
            </a:r>
          </a:p>
        </p:txBody>
      </p:sp>
      <p:sp>
        <p:nvSpPr>
          <p:cNvPr id="14" name="タイトル 1">
            <a:extLst>
              <a:ext uri="{FF2B5EF4-FFF2-40B4-BE49-F238E27FC236}">
                <a16:creationId xmlns:a16="http://schemas.microsoft.com/office/drawing/2014/main" id="{2F7B42BD-5F98-4AA5-90D9-476D66C35111}"/>
              </a:ext>
            </a:extLst>
          </p:cNvPr>
          <p:cNvSpPr txBox="1">
            <a:spLocks/>
          </p:cNvSpPr>
          <p:nvPr/>
        </p:nvSpPr>
        <p:spPr>
          <a:xfrm>
            <a:off x="7360811" y="4851633"/>
            <a:ext cx="4261556" cy="106553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2400" b="1" dirty="0">
                <a:solidFill>
                  <a:srgbClr val="FF0000"/>
                </a:solidFill>
              </a:rPr>
              <a:t>参考書をやりきる助けができる</a:t>
            </a:r>
            <a:r>
              <a:rPr lang="en-US" altLang="ja-JP" sz="2400" b="1" dirty="0" err="1">
                <a:solidFill>
                  <a:srgbClr val="FF0000"/>
                </a:solidFill>
              </a:rPr>
              <a:t>ToDo</a:t>
            </a:r>
            <a:r>
              <a:rPr lang="ja-JP" altLang="en-US" sz="2400" b="1" dirty="0">
                <a:solidFill>
                  <a:srgbClr val="FF0000"/>
                </a:solidFill>
              </a:rPr>
              <a:t>アプリを作ろう</a:t>
            </a:r>
          </a:p>
        </p:txBody>
      </p:sp>
      <p:sp>
        <p:nvSpPr>
          <p:cNvPr id="3" name="矢印: 右 2">
            <a:extLst>
              <a:ext uri="{FF2B5EF4-FFF2-40B4-BE49-F238E27FC236}">
                <a16:creationId xmlns:a16="http://schemas.microsoft.com/office/drawing/2014/main" id="{C28EDC69-1409-45D9-91A1-6CD69CD0739C}"/>
              </a:ext>
            </a:extLst>
          </p:cNvPr>
          <p:cNvSpPr/>
          <p:nvPr/>
        </p:nvSpPr>
        <p:spPr>
          <a:xfrm rot="5400000">
            <a:off x="9130414" y="4019864"/>
            <a:ext cx="457200" cy="80803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Twitter free icon">
            <a:extLst>
              <a:ext uri="{FF2B5EF4-FFF2-40B4-BE49-F238E27FC236}">
                <a16:creationId xmlns:a16="http://schemas.microsoft.com/office/drawing/2014/main" id="{52A6EEC8-BA09-440C-9463-DBB8077B73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3646" y="5403505"/>
            <a:ext cx="572860" cy="57286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144826CA-3484-49A5-B7D5-099A9E67B029}"/>
              </a:ext>
            </a:extLst>
          </p:cNvPr>
          <p:cNvPicPr>
            <a:picLocks noChangeAspect="1"/>
          </p:cNvPicPr>
          <p:nvPr/>
        </p:nvPicPr>
        <p:blipFill>
          <a:blip r:embed="rId6"/>
          <a:stretch>
            <a:fillRect/>
          </a:stretch>
        </p:blipFill>
        <p:spPr>
          <a:xfrm>
            <a:off x="2017507" y="5403505"/>
            <a:ext cx="572860" cy="572860"/>
          </a:xfrm>
          <a:prstGeom prst="rect">
            <a:avLst/>
          </a:prstGeom>
        </p:spPr>
      </p:pic>
    </p:spTree>
    <p:extLst>
      <p:ext uri="{BB962C8B-B14F-4D97-AF65-F5344CB8AC3E}">
        <p14:creationId xmlns:p14="http://schemas.microsoft.com/office/powerpoint/2010/main" val="117782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rtlCol="0"/>
          <a:lstStyle/>
          <a:p>
            <a:pPr rtl="0"/>
            <a:r>
              <a:rPr lang="en-US" altLang="ja-JP" dirty="0">
                <a:latin typeface="Meiryo UI" panose="020B0604030504040204" pitchFamily="50" charset="-128"/>
                <a:ea typeface="Meiryo UI" panose="020B0604030504040204" pitchFamily="50" charset="-128"/>
              </a:rPr>
              <a:t>Q.</a:t>
            </a:r>
            <a:r>
              <a:rPr lang="ja-JP" altLang="en-US" dirty="0">
                <a:latin typeface="Meiryo UI" panose="020B0604030504040204" pitchFamily="50" charset="-128"/>
                <a:ea typeface="Meiryo UI" panose="020B0604030504040204" pitchFamily="50" charset="-128"/>
              </a:rPr>
              <a:t>どうしたら参考書を</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冊すべて終わらせられますか？</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pPr algn="l" rtl="0"/>
            <a:r>
              <a:rPr lang="ja-JP" altLang="en-US" u="sng" dirty="0">
                <a:latin typeface="Meiryo UI" panose="020B0604030504040204" pitchFamily="50" charset="-128"/>
                <a:ea typeface="Meiryo UI" panose="020B0604030504040204" pitchFamily="50" charset="-128"/>
              </a:rPr>
              <a:t>第</a:t>
            </a:r>
            <a:r>
              <a:rPr lang="en-US" altLang="ja-JP" u="sng" dirty="0">
                <a:latin typeface="Meiryo UI" panose="020B0604030504040204" pitchFamily="50" charset="-128"/>
                <a:ea typeface="Meiryo UI" panose="020B0604030504040204" pitchFamily="50" charset="-128"/>
              </a:rPr>
              <a:t>3</a:t>
            </a:r>
            <a:r>
              <a:rPr lang="ja-JP" altLang="en-US" u="sng" dirty="0">
                <a:latin typeface="Meiryo UI" panose="020B0604030504040204" pitchFamily="50" charset="-128"/>
                <a:ea typeface="Meiryo UI" panose="020B0604030504040204" pitchFamily="50" charset="-128"/>
              </a:rPr>
              <a:t>者に管理してもらえたら</a:t>
            </a:r>
          </a:p>
        </p:txBody>
      </p:sp>
      <p:sp>
        <p:nvSpPr>
          <p:cNvPr id="4" name="テキスト プレースホルダー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rtlCol="0"/>
          <a:lstStyle/>
          <a:p>
            <a:pPr algn="l" rtl="0"/>
            <a:r>
              <a:rPr lang="ja-JP" altLang="en-US" dirty="0">
                <a:latin typeface="Meiryo UI" panose="020B0604030504040204" pitchFamily="50" charset="-128"/>
                <a:ea typeface="Meiryo UI" panose="020B0604030504040204" pitchFamily="50" charset="-128"/>
              </a:rPr>
              <a:t>「今日は</a:t>
            </a:r>
            <a:r>
              <a:rPr lang="en-US" altLang="ja-JP" dirty="0">
                <a:latin typeface="Meiryo UI" panose="020B0604030504040204" pitchFamily="50" charset="-128"/>
                <a:ea typeface="Meiryo UI" panose="020B0604030504040204" pitchFamily="50" charset="-128"/>
              </a:rPr>
              <a:t>16</a:t>
            </a:r>
            <a:r>
              <a:rPr lang="ja-JP" altLang="en-US" dirty="0">
                <a:latin typeface="Meiryo UI" panose="020B0604030504040204" pitchFamily="50" charset="-128"/>
                <a:ea typeface="Meiryo UI" panose="020B0604030504040204" pitchFamily="50" charset="-128"/>
              </a:rPr>
              <a:t>時から</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時間、この単元を終わらせることが目標だよ」のように、</a:t>
            </a:r>
            <a:r>
              <a:rPr lang="ja-JP" altLang="en-US" b="1" dirty="0">
                <a:solidFill>
                  <a:srgbClr val="FF0000"/>
                </a:solidFill>
                <a:latin typeface="Meiryo UI" panose="020B0604030504040204" pitchFamily="50" charset="-128"/>
                <a:ea typeface="Meiryo UI" panose="020B0604030504040204" pitchFamily="50" charset="-128"/>
              </a:rPr>
              <a:t>ちゃんとスケジュールが立てられたら</a:t>
            </a:r>
            <a:r>
              <a:rPr lang="ja-JP" altLang="en-US" dirty="0">
                <a:latin typeface="Meiryo UI" panose="020B0604030504040204" pitchFamily="50" charset="-128"/>
                <a:ea typeface="Meiryo UI" panose="020B0604030504040204" pitchFamily="50" charset="-128"/>
              </a:rPr>
              <a:t>できる気がする。</a:t>
            </a:r>
          </a:p>
        </p:txBody>
      </p:sp>
      <p:sp>
        <p:nvSpPr>
          <p:cNvPr id="5" name="テキスト プレースホルダー 4">
            <a:extLst>
              <a:ext uri="{FF2B5EF4-FFF2-40B4-BE49-F238E27FC236}">
                <a16:creationId xmlns:a16="http://schemas.microsoft.com/office/drawing/2014/main" id="{E81BA2B5-6A90-4204-ABDD-7183FBB03A02}"/>
              </a:ext>
            </a:extLst>
          </p:cNvPr>
          <p:cNvSpPr>
            <a:spLocks noGrp="1"/>
          </p:cNvSpPr>
          <p:nvPr>
            <p:ph type="body" sz="quarter" idx="16"/>
          </p:nvPr>
        </p:nvSpPr>
        <p:spPr>
          <a:xfrm>
            <a:off x="6587232" y="2505949"/>
            <a:ext cx="4616014" cy="365125"/>
          </a:xfrm>
        </p:spPr>
        <p:txBody>
          <a:bodyPr rtlCol="0">
            <a:normAutofit lnSpcReduction="10000"/>
          </a:bodyPr>
          <a:lstStyle/>
          <a:p>
            <a:pPr algn="l" rtl="0"/>
            <a:r>
              <a:rPr lang="ja-JP" altLang="en-US" u="sng" dirty="0">
                <a:latin typeface="Meiryo UI" panose="020B0604030504040204" pitchFamily="50" charset="-128"/>
                <a:ea typeface="Meiryo UI" panose="020B0604030504040204" pitchFamily="50" charset="-128"/>
              </a:rPr>
              <a:t>どこまでやったかぱっとわかるようになったら</a:t>
            </a:r>
          </a:p>
        </p:txBody>
      </p:sp>
      <p:sp>
        <p:nvSpPr>
          <p:cNvPr id="6" name="テキスト プレースホルダー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rtlCol="0"/>
          <a:lstStyle/>
          <a:p>
            <a:pPr algn="l" rtl="0"/>
            <a:r>
              <a:rPr lang="ja-JP" altLang="en-US" dirty="0">
                <a:latin typeface="Meiryo UI" panose="020B0604030504040204" pitchFamily="50" charset="-128"/>
                <a:ea typeface="Meiryo UI" panose="020B0604030504040204" pitchFamily="50" charset="-128"/>
              </a:rPr>
              <a:t>やってるうちに、どこが終わってて、どこが終わってないのかが分からなくなる。</a:t>
            </a:r>
            <a:r>
              <a:rPr lang="ja-JP" altLang="en-US" b="1" dirty="0">
                <a:solidFill>
                  <a:srgbClr val="FF0000"/>
                </a:solidFill>
                <a:latin typeface="Meiryo UI" panose="020B0604030504040204" pitchFamily="50" charset="-128"/>
                <a:ea typeface="Meiryo UI" panose="020B0604030504040204" pitchFamily="50" charset="-128"/>
              </a:rPr>
              <a:t>ちゃんと終わったところが分かれば</a:t>
            </a:r>
            <a:r>
              <a:rPr lang="ja-JP" altLang="en-US" dirty="0">
                <a:latin typeface="Meiryo UI" panose="020B0604030504040204" pitchFamily="50" charset="-128"/>
                <a:ea typeface="Meiryo UI" panose="020B0604030504040204" pitchFamily="50" charset="-128"/>
              </a:rPr>
              <a:t>、次はここを勉強しようってわかりやすい。</a:t>
            </a:r>
          </a:p>
        </p:txBody>
      </p:sp>
      <p:sp>
        <p:nvSpPr>
          <p:cNvPr id="7" name="テキスト プレースホルダー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rtlCol="0">
            <a:normAutofit lnSpcReduction="10000"/>
          </a:bodyPr>
          <a:lstStyle/>
          <a:p>
            <a:pPr algn="l" rtl="0"/>
            <a:r>
              <a:rPr lang="ja-JP" altLang="en-US" u="sng" dirty="0">
                <a:latin typeface="Meiryo UI" panose="020B0604030504040204" pitchFamily="50" charset="-128"/>
                <a:ea typeface="Meiryo UI" panose="020B0604030504040204" pitchFamily="50" charset="-128"/>
              </a:rPr>
              <a:t>ちゃんと勉強できてる！って思えたら</a:t>
            </a:r>
          </a:p>
        </p:txBody>
      </p:sp>
      <p:sp>
        <p:nvSpPr>
          <p:cNvPr id="8" name="テキスト プレースホルダー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rtlCol="0"/>
          <a:lstStyle/>
          <a:p>
            <a:pPr algn="l" rtl="0"/>
            <a:r>
              <a:rPr lang="ja-JP" altLang="en-US" dirty="0"/>
              <a:t>勉強した気になっているだけで実は全く身についてないなんてざらにあるから、</a:t>
            </a:r>
            <a:r>
              <a:rPr lang="ja-JP" altLang="en-US" b="1" dirty="0">
                <a:solidFill>
                  <a:srgbClr val="FF0000"/>
                </a:solidFill>
              </a:rPr>
              <a:t>自分勉強頑張ってる！って思いながらモチベーション維持出来たら</a:t>
            </a:r>
            <a:r>
              <a:rPr lang="ja-JP" altLang="en-US" dirty="0"/>
              <a:t>できるかも。</a:t>
            </a:r>
            <a:r>
              <a:rPr lang="ja-JP" altLang="en-US" dirty="0">
                <a:latin typeface="Meiryo UI" panose="020B0604030504040204" pitchFamily="50" charset="-128"/>
                <a:ea typeface="Meiryo UI" panose="020B0604030504040204" pitchFamily="50" charset="-128"/>
              </a:rPr>
              <a:t> </a:t>
            </a:r>
          </a:p>
          <a:p>
            <a:pPr algn="l" rtl="0"/>
            <a:endParaRPr lang="ja-JP" altLang="en-US" dirty="0">
              <a:latin typeface="Meiryo UI" panose="020B0604030504040204" pitchFamily="50" charset="-128"/>
              <a:ea typeface="Meiryo UI" panose="020B0604030504040204" pitchFamily="50" charset="-128"/>
            </a:endParaRPr>
          </a:p>
        </p:txBody>
      </p:sp>
      <p:sp>
        <p:nvSpPr>
          <p:cNvPr id="9" name="テキスト プレースホルダー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rtlCol="0">
            <a:normAutofit lnSpcReduction="10000"/>
          </a:bodyPr>
          <a:lstStyle/>
          <a:p>
            <a:pPr algn="l" rtl="0"/>
            <a:r>
              <a:rPr lang="ja-JP" altLang="en-US" u="sng" dirty="0">
                <a:latin typeface="Meiryo UI" panose="020B0604030504040204" pitchFamily="50" charset="-128"/>
                <a:ea typeface="Meiryo UI" panose="020B0604030504040204" pitchFamily="50" charset="-128"/>
              </a:rPr>
              <a:t>そもそも全部やる必要ない</a:t>
            </a:r>
          </a:p>
        </p:txBody>
      </p:sp>
      <p:sp>
        <p:nvSpPr>
          <p:cNvPr id="10" name="テキスト プレースホルダー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rtlCol="0"/>
          <a:lstStyle/>
          <a:p>
            <a:pPr algn="l" rtl="0"/>
            <a:r>
              <a:rPr lang="ja-JP" altLang="en-US" dirty="0">
                <a:latin typeface="Meiryo UI" panose="020B0604030504040204" pitchFamily="50" charset="-128"/>
                <a:ea typeface="Meiryo UI" panose="020B0604030504040204" pitchFamily="50" charset="-128"/>
              </a:rPr>
              <a:t>参考書でも、自分が知っていることとかはあえてページを飛ばしたりするから、全部やる必要ない。</a:t>
            </a:r>
            <a:r>
              <a:rPr lang="ja-JP" altLang="en-US" b="1" dirty="0">
                <a:solidFill>
                  <a:srgbClr val="FF0000"/>
                </a:solidFill>
                <a:latin typeface="Meiryo UI" panose="020B0604030504040204" pitchFamily="50" charset="-128"/>
                <a:ea typeface="Meiryo UI" panose="020B0604030504040204" pitchFamily="50" charset="-128"/>
              </a:rPr>
              <a:t>どこをやった、やらないってのはわかってたほうがいい</a:t>
            </a:r>
            <a:r>
              <a:rPr lang="ja-JP" altLang="en-US" dirty="0">
                <a:latin typeface="Meiryo UI" panose="020B0604030504040204" pitchFamily="50" charset="-128"/>
                <a:ea typeface="Meiryo UI" panose="020B0604030504040204" pitchFamily="50" charset="-128"/>
              </a:rPr>
              <a:t>けど。</a:t>
            </a:r>
          </a:p>
        </p:txBody>
      </p:sp>
      <p:sp>
        <p:nvSpPr>
          <p:cNvPr id="81" name="フッター プレースホルダー 80">
            <a:extLst>
              <a:ext uri="{FF2B5EF4-FFF2-40B4-BE49-F238E27FC236}">
                <a16:creationId xmlns:a16="http://schemas.microsoft.com/office/drawing/2014/main" id="{E94F1D24-E4A1-4B59-B57E-A28453963B88}"/>
              </a:ext>
            </a:extLst>
          </p:cNvPr>
          <p:cNvSpPr>
            <a:spLocks noGrp="1"/>
          </p:cNvSpPr>
          <p:nvPr>
            <p:ph type="ftr" sz="quarter" idx="21"/>
          </p:nvPr>
        </p:nvSpPr>
        <p:spPr>
          <a:xfrm>
            <a:off x="3877778" y="3624592"/>
            <a:ext cx="1478094" cy="365125"/>
          </a:xfrm>
        </p:spPr>
        <p:txBody>
          <a:bodyPr rtlCol="0"/>
          <a:lstStyle/>
          <a:p>
            <a:pPr rtl="0"/>
            <a:r>
              <a:rPr lang="ja-JP" altLang="en-US" dirty="0">
                <a:solidFill>
                  <a:schemeClr val="tx1"/>
                </a:solidFill>
              </a:rPr>
              <a:t>友人（</a:t>
            </a:r>
            <a:r>
              <a:rPr lang="en-US" altLang="ja-JP" dirty="0">
                <a:solidFill>
                  <a:schemeClr val="tx1"/>
                </a:solidFill>
              </a:rPr>
              <a:t>20</a:t>
            </a:r>
            <a:r>
              <a:rPr lang="ja-JP" altLang="en-US" dirty="0">
                <a:solidFill>
                  <a:schemeClr val="tx1"/>
                </a:solidFill>
              </a:rPr>
              <a:t>代 女性）</a:t>
            </a:r>
            <a:endParaRPr lang="ja-JP" altLang="en-US" dirty="0">
              <a:solidFill>
                <a:schemeClr val="tx1"/>
              </a:solidFill>
              <a:latin typeface="Meiryo UI" panose="020B0604030504040204" pitchFamily="50" charset="-128"/>
              <a:ea typeface="Meiryo UI" panose="020B0604030504040204" pitchFamily="50" charset="-128"/>
            </a:endParaRPr>
          </a:p>
        </p:txBody>
      </p:sp>
      <p:sp>
        <p:nvSpPr>
          <p:cNvPr id="82" name="スライド番号プレースホルダー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7</a:t>
            </a:fld>
            <a:endParaRPr lang="ja-JP" altLang="en-US" dirty="0">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1B80C701-B8CD-4D11-8F4D-620E11AC3EF2}"/>
              </a:ext>
            </a:extLst>
          </p:cNvPr>
          <p:cNvPicPr>
            <a:picLocks noChangeAspect="1"/>
          </p:cNvPicPr>
          <p:nvPr/>
        </p:nvPicPr>
        <p:blipFill>
          <a:blip r:embed="rId3"/>
          <a:stretch>
            <a:fillRect/>
          </a:stretch>
        </p:blipFill>
        <p:spPr>
          <a:xfrm>
            <a:off x="12192000" y="1225711"/>
            <a:ext cx="3093720" cy="3093720"/>
          </a:xfrm>
          <a:prstGeom prst="rect">
            <a:avLst/>
          </a:prstGeom>
        </p:spPr>
      </p:pic>
      <p:sp>
        <p:nvSpPr>
          <p:cNvPr id="15" name="タイトル 1">
            <a:extLst>
              <a:ext uri="{FF2B5EF4-FFF2-40B4-BE49-F238E27FC236}">
                <a16:creationId xmlns:a16="http://schemas.microsoft.com/office/drawing/2014/main" id="{5687DAC2-33A7-4ED5-9C80-FDA9D2DFEED3}"/>
              </a:ext>
            </a:extLst>
          </p:cNvPr>
          <p:cNvSpPr txBox="1">
            <a:spLocks/>
          </p:cNvSpPr>
          <p:nvPr/>
        </p:nvSpPr>
        <p:spPr>
          <a:xfrm>
            <a:off x="148318" y="84138"/>
            <a:ext cx="4082142" cy="58578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algn="l"/>
            <a:r>
              <a:rPr lang="ja-JP" altLang="en-US" sz="1800" dirty="0"/>
              <a:t>１．コンセプト</a:t>
            </a:r>
          </a:p>
        </p:txBody>
      </p:sp>
      <p:sp>
        <p:nvSpPr>
          <p:cNvPr id="16" name="フッター プレースホルダー 80">
            <a:extLst>
              <a:ext uri="{FF2B5EF4-FFF2-40B4-BE49-F238E27FC236}">
                <a16:creationId xmlns:a16="http://schemas.microsoft.com/office/drawing/2014/main" id="{B9974573-A072-4F16-9359-D6966D406D96}"/>
              </a:ext>
            </a:extLst>
          </p:cNvPr>
          <p:cNvSpPr txBox="1">
            <a:spLocks/>
          </p:cNvSpPr>
          <p:nvPr/>
        </p:nvSpPr>
        <p:spPr>
          <a:xfrm>
            <a:off x="3877778" y="5522551"/>
            <a:ext cx="1478094" cy="365125"/>
          </a:xfrm>
          <a:prstGeom prst="rect">
            <a:avLst/>
          </a:prstGeom>
        </p:spPr>
        <p:txBody>
          <a:bodyPr vert="horz" lIns="91440" tIns="45720" rIns="91440" bIns="45720" rtlCol="0" anchor="ctr"/>
          <a:lstStyle>
            <a:defPPr rtl="0">
              <a:defRPr lang="ja-JP"/>
            </a:defPPr>
            <a:lvl1pPr marL="0" algn="ctr" defTabSz="914400" rtl="0" eaLnBrk="1" latinLnBrk="0" hangingPunct="1">
              <a:defRPr sz="900" kern="1200">
                <a:solidFill>
                  <a:schemeClr val="tx1">
                    <a:tint val="7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dirty="0">
                <a:solidFill>
                  <a:schemeClr val="tx1"/>
                </a:solidFill>
              </a:rPr>
              <a:t>友人（</a:t>
            </a:r>
            <a:r>
              <a:rPr lang="en-US" altLang="ja-JP" dirty="0">
                <a:solidFill>
                  <a:schemeClr val="tx1"/>
                </a:solidFill>
              </a:rPr>
              <a:t>30</a:t>
            </a:r>
            <a:r>
              <a:rPr lang="ja-JP" altLang="en-US" dirty="0">
                <a:solidFill>
                  <a:schemeClr val="tx1"/>
                </a:solidFill>
              </a:rPr>
              <a:t>代 女性）</a:t>
            </a:r>
          </a:p>
        </p:txBody>
      </p:sp>
      <p:sp>
        <p:nvSpPr>
          <p:cNvPr id="17" name="フッター プレースホルダー 80">
            <a:extLst>
              <a:ext uri="{FF2B5EF4-FFF2-40B4-BE49-F238E27FC236}">
                <a16:creationId xmlns:a16="http://schemas.microsoft.com/office/drawing/2014/main" id="{0EFA105A-C754-4AB6-8E49-3BD5F545EB39}"/>
              </a:ext>
            </a:extLst>
          </p:cNvPr>
          <p:cNvSpPr txBox="1">
            <a:spLocks/>
          </p:cNvSpPr>
          <p:nvPr/>
        </p:nvSpPr>
        <p:spPr>
          <a:xfrm>
            <a:off x="9480482" y="3624592"/>
            <a:ext cx="1478094" cy="365125"/>
          </a:xfrm>
          <a:prstGeom prst="rect">
            <a:avLst/>
          </a:prstGeom>
        </p:spPr>
        <p:txBody>
          <a:bodyPr vert="horz" lIns="91440" tIns="45720" rIns="91440" bIns="45720" rtlCol="0" anchor="ctr"/>
          <a:lstStyle>
            <a:defPPr rtl="0">
              <a:defRPr lang="ja-JP"/>
            </a:defPPr>
            <a:lvl1pPr marL="0" algn="ctr" defTabSz="914400" rtl="0" eaLnBrk="1" latinLnBrk="0" hangingPunct="1">
              <a:defRPr sz="900" kern="1200">
                <a:solidFill>
                  <a:schemeClr val="tx1">
                    <a:tint val="7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dirty="0">
                <a:solidFill>
                  <a:schemeClr val="tx1"/>
                </a:solidFill>
              </a:rPr>
              <a:t>友人（</a:t>
            </a:r>
            <a:r>
              <a:rPr lang="en-US" altLang="ja-JP" dirty="0">
                <a:solidFill>
                  <a:schemeClr val="tx1"/>
                </a:solidFill>
              </a:rPr>
              <a:t>40</a:t>
            </a:r>
            <a:r>
              <a:rPr lang="ja-JP" altLang="en-US" dirty="0">
                <a:solidFill>
                  <a:schemeClr val="tx1"/>
                </a:solidFill>
              </a:rPr>
              <a:t>代 女性）</a:t>
            </a:r>
          </a:p>
        </p:txBody>
      </p:sp>
      <p:sp>
        <p:nvSpPr>
          <p:cNvPr id="18" name="フッター プレースホルダー 80">
            <a:extLst>
              <a:ext uri="{FF2B5EF4-FFF2-40B4-BE49-F238E27FC236}">
                <a16:creationId xmlns:a16="http://schemas.microsoft.com/office/drawing/2014/main" id="{712D22CF-9464-470E-8D5E-5110488EE74E}"/>
              </a:ext>
            </a:extLst>
          </p:cNvPr>
          <p:cNvSpPr txBox="1">
            <a:spLocks/>
          </p:cNvSpPr>
          <p:nvPr/>
        </p:nvSpPr>
        <p:spPr>
          <a:xfrm>
            <a:off x="9480482" y="5518839"/>
            <a:ext cx="1478094" cy="365125"/>
          </a:xfrm>
          <a:prstGeom prst="rect">
            <a:avLst/>
          </a:prstGeom>
        </p:spPr>
        <p:txBody>
          <a:bodyPr vert="horz" lIns="91440" tIns="45720" rIns="91440" bIns="45720" rtlCol="0" anchor="ctr"/>
          <a:lstStyle>
            <a:defPPr rtl="0">
              <a:defRPr lang="ja-JP"/>
            </a:defPPr>
            <a:lvl1pPr marL="0" algn="ctr" defTabSz="914400" rtl="0" eaLnBrk="1" latinLnBrk="0" hangingPunct="1">
              <a:defRPr sz="900" kern="1200">
                <a:solidFill>
                  <a:schemeClr val="tx1">
                    <a:tint val="7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dirty="0">
                <a:solidFill>
                  <a:schemeClr val="tx1"/>
                </a:solidFill>
              </a:rPr>
              <a:t>友人（</a:t>
            </a:r>
            <a:r>
              <a:rPr lang="en-US" altLang="ja-JP" dirty="0">
                <a:solidFill>
                  <a:schemeClr val="tx1"/>
                </a:solidFill>
              </a:rPr>
              <a:t>30</a:t>
            </a:r>
            <a:r>
              <a:rPr lang="ja-JP" altLang="en-US" dirty="0">
                <a:solidFill>
                  <a:schemeClr val="tx1"/>
                </a:solidFill>
              </a:rPr>
              <a:t>代 男性）</a:t>
            </a:r>
          </a:p>
        </p:txBody>
      </p:sp>
      <p:sp>
        <p:nvSpPr>
          <p:cNvPr id="12" name="吹き出し: 角を丸めた四角形 11">
            <a:extLst>
              <a:ext uri="{FF2B5EF4-FFF2-40B4-BE49-F238E27FC236}">
                <a16:creationId xmlns:a16="http://schemas.microsoft.com/office/drawing/2014/main" id="{DD7D2197-F038-4A41-83B2-156BCFAAA097}"/>
              </a:ext>
            </a:extLst>
          </p:cNvPr>
          <p:cNvSpPr/>
          <p:nvPr/>
        </p:nvSpPr>
        <p:spPr>
          <a:xfrm>
            <a:off x="275989" y="1413651"/>
            <a:ext cx="2419350" cy="1026340"/>
          </a:xfrm>
          <a:prstGeom prst="wedgeRoundRectCallout">
            <a:avLst>
              <a:gd name="adj1" fmla="val -3510"/>
              <a:gd name="adj2" fmla="val 65284"/>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スケジュールに参考書のページを盛り込み、</a:t>
            </a:r>
          </a:p>
        </p:txBody>
      </p:sp>
      <p:sp>
        <p:nvSpPr>
          <p:cNvPr id="19" name="吹き出し: 角を丸めた四角形 18">
            <a:extLst>
              <a:ext uri="{FF2B5EF4-FFF2-40B4-BE49-F238E27FC236}">
                <a16:creationId xmlns:a16="http://schemas.microsoft.com/office/drawing/2014/main" id="{4569B1AF-4007-4A8E-96BB-567D74BA9E95}"/>
              </a:ext>
            </a:extLst>
          </p:cNvPr>
          <p:cNvSpPr/>
          <p:nvPr/>
        </p:nvSpPr>
        <p:spPr>
          <a:xfrm>
            <a:off x="5355872" y="1413651"/>
            <a:ext cx="2419350" cy="1026340"/>
          </a:xfrm>
          <a:prstGeom prst="wedgeRoundRectCallout">
            <a:avLst>
              <a:gd name="adj1" fmla="val -3510"/>
              <a:gd name="adj2" fmla="val 65284"/>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進行中、完了の表示で分かりやすく、</a:t>
            </a:r>
          </a:p>
        </p:txBody>
      </p:sp>
      <p:sp>
        <p:nvSpPr>
          <p:cNvPr id="20" name="吹き出し: 角を丸めた四角形 19">
            <a:extLst>
              <a:ext uri="{FF2B5EF4-FFF2-40B4-BE49-F238E27FC236}">
                <a16:creationId xmlns:a16="http://schemas.microsoft.com/office/drawing/2014/main" id="{AAA8A773-1E3C-4C9B-A65C-8448BEB4BE92}"/>
              </a:ext>
            </a:extLst>
          </p:cNvPr>
          <p:cNvSpPr/>
          <p:nvPr/>
        </p:nvSpPr>
        <p:spPr>
          <a:xfrm>
            <a:off x="275989" y="3222041"/>
            <a:ext cx="2419350" cy="1026340"/>
          </a:xfrm>
          <a:prstGeom prst="wedgeRoundRectCallout">
            <a:avLst>
              <a:gd name="adj1" fmla="val -3510"/>
              <a:gd name="adj2" fmla="val 65284"/>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学習した達成状況が可視化出来て、</a:t>
            </a:r>
          </a:p>
        </p:txBody>
      </p:sp>
      <p:sp>
        <p:nvSpPr>
          <p:cNvPr id="21" name="吹き出し: 角を丸めた四角形 20">
            <a:extLst>
              <a:ext uri="{FF2B5EF4-FFF2-40B4-BE49-F238E27FC236}">
                <a16:creationId xmlns:a16="http://schemas.microsoft.com/office/drawing/2014/main" id="{DE8FADBE-C2EB-461B-94FD-AE1A7CB3636F}"/>
              </a:ext>
            </a:extLst>
          </p:cNvPr>
          <p:cNvSpPr/>
          <p:nvPr/>
        </p:nvSpPr>
        <p:spPr>
          <a:xfrm>
            <a:off x="5355872" y="3222041"/>
            <a:ext cx="2419350" cy="1026340"/>
          </a:xfrm>
          <a:prstGeom prst="wedgeRoundRectCallout">
            <a:avLst>
              <a:gd name="adj1" fmla="val -3510"/>
              <a:gd name="adj2" fmla="val 65284"/>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eiryo UI" panose="020B0604030504040204" pitchFamily="50" charset="-128"/>
                <a:ea typeface="Meiryo UI" panose="020B0604030504040204" pitchFamily="50" charset="-128"/>
              </a:rPr>
              <a:t>勉強したページが</a:t>
            </a:r>
            <a:endParaRPr kumimoji="1" lang="en-US" altLang="ja-JP" b="1" dirty="0">
              <a:solidFill>
                <a:schemeClr val="tx1"/>
              </a:solidFill>
              <a:latin typeface="Meiryo UI" panose="020B0604030504040204" pitchFamily="50" charset="-128"/>
              <a:ea typeface="Meiryo UI" panose="020B0604030504040204" pitchFamily="50" charset="-128"/>
            </a:endParaRPr>
          </a:p>
          <a:p>
            <a:pPr algn="ctr"/>
            <a:r>
              <a:rPr kumimoji="1" lang="ja-JP" altLang="en-US" b="1" dirty="0">
                <a:solidFill>
                  <a:schemeClr val="tx1"/>
                </a:solidFill>
                <a:latin typeface="Meiryo UI" panose="020B0604030504040204" pitchFamily="50" charset="-128"/>
                <a:ea typeface="Meiryo UI" panose="020B0604030504040204" pitchFamily="50" charset="-128"/>
              </a:rPr>
              <a:t>分かる！</a:t>
            </a:r>
          </a:p>
        </p:txBody>
      </p:sp>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out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outVertic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08C79-A4AC-4B5D-92DF-600737E4D11A}"/>
              </a:ext>
            </a:extLst>
          </p:cNvPr>
          <p:cNvSpPr>
            <a:spLocks noGrp="1"/>
          </p:cNvSpPr>
          <p:nvPr>
            <p:ph type="title"/>
          </p:nvPr>
        </p:nvSpPr>
        <p:spPr>
          <a:xfrm>
            <a:off x="148318" y="84138"/>
            <a:ext cx="4082142" cy="585788"/>
          </a:xfrm>
        </p:spPr>
        <p:txBody>
          <a:bodyPr rtlCol="0" anchor="t">
            <a:normAutofit/>
          </a:bodyPr>
          <a:lstStyle/>
          <a:p>
            <a:pPr rtl="0"/>
            <a:r>
              <a:rPr lang="ja-JP" altLang="en-US" sz="1800" dirty="0"/>
              <a:t>１．コンセプト</a:t>
            </a:r>
            <a:endParaRPr lang="ja-JP" altLang="en-US" sz="1800"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fontScale="92500" lnSpcReduction="20000"/>
          </a:bodyPr>
          <a:lstStyle/>
          <a:p>
            <a:pPr rtl="0"/>
            <a:r>
              <a:rPr lang="en-US" altLang="ja-JP" dirty="0"/>
              <a:t>TO WHO</a:t>
            </a:r>
          </a:p>
          <a:p>
            <a:pPr rtl="0"/>
            <a:r>
              <a:rPr lang="ja-JP" altLang="en-US" sz="1100" dirty="0">
                <a:latin typeface="Meiryo UI" panose="020B0604030504040204" pitchFamily="50" charset="-128"/>
                <a:ea typeface="Meiryo UI" panose="020B0604030504040204" pitchFamily="50" charset="-128"/>
              </a:rPr>
              <a:t>誰に対して</a:t>
            </a:r>
          </a:p>
        </p:txBody>
      </p:sp>
      <p:sp>
        <p:nvSpPr>
          <p:cNvPr id="4" name="テキスト プレースホルダー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rtlCol="0"/>
          <a:lstStyle/>
          <a:p>
            <a:pPr rtl="0"/>
            <a:r>
              <a:rPr lang="en-US" altLang="ja-JP" dirty="0">
                <a:latin typeface="Meiryo UI" panose="020B0604030504040204" pitchFamily="50" charset="-128"/>
                <a:ea typeface="Meiryo UI" panose="020B0604030504040204" pitchFamily="50" charset="-128"/>
              </a:rPr>
              <a:t>WHY THIS</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APP</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pPr rtl="0"/>
            <a:r>
              <a:rPr lang="ja-JP" altLang="en-US" sz="1000" dirty="0"/>
              <a:t>なぜこのアプリか</a:t>
            </a:r>
            <a:endParaRPr lang="ja-JP" altLang="en-US" sz="1000" dirty="0">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rtlCol="0"/>
          <a:lstStyle/>
          <a:p>
            <a:pPr rtl="0"/>
            <a:r>
              <a:rPr lang="en-US" altLang="ja-JP" dirty="0"/>
              <a:t>STRONG POINT</a:t>
            </a:r>
          </a:p>
          <a:p>
            <a:pPr rtl="0"/>
            <a:r>
              <a:rPr lang="ja-JP" altLang="en-US" sz="1000" dirty="0"/>
              <a:t>強み</a:t>
            </a:r>
            <a:endParaRPr lang="ja-JP" altLang="en-US" sz="1000" dirty="0">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rtlCol="0"/>
          <a:lstStyle/>
          <a:p>
            <a:pPr rtl="0"/>
            <a:r>
              <a:rPr lang="en-US" altLang="ja-JP" dirty="0"/>
              <a:t>Differences</a:t>
            </a:r>
          </a:p>
          <a:p>
            <a:pPr rtl="0"/>
            <a:r>
              <a:rPr lang="ja-JP" altLang="en-US" sz="1000" dirty="0">
                <a:latin typeface="Meiryo UI" panose="020B0604030504040204" pitchFamily="50" charset="-128"/>
                <a:ea typeface="Meiryo UI" panose="020B0604030504040204" pitchFamily="50" charset="-128"/>
              </a:rPr>
              <a:t>相違点</a:t>
            </a:r>
          </a:p>
        </p:txBody>
      </p:sp>
      <p:sp>
        <p:nvSpPr>
          <p:cNvPr id="7" name="テキスト プレースホルダー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6005781" cy="1010842"/>
          </a:xfrm>
        </p:spPr>
        <p:txBody>
          <a:bodyPr rtlCol="0"/>
          <a:lstStyle/>
          <a:p>
            <a:pPr rtl="0"/>
            <a:r>
              <a:rPr lang="ja-JP" altLang="en-US" dirty="0">
                <a:latin typeface="Meiryo UI" panose="020B0604030504040204" pitchFamily="50" charset="-128"/>
                <a:ea typeface="Meiryo UI" panose="020B0604030504040204" pitchFamily="50" charset="-128"/>
              </a:rPr>
              <a:t>すべての資格試験、勉強をしなければいけない人</a:t>
            </a:r>
          </a:p>
        </p:txBody>
      </p:sp>
      <p:sp>
        <p:nvSpPr>
          <p:cNvPr id="8" name="テキスト プレースホルダー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460615"/>
            <a:ext cx="5539095" cy="1010842"/>
          </a:xfrm>
        </p:spPr>
        <p:txBody>
          <a:bodyPr rtlCol="0">
            <a:normAutofit/>
          </a:bodyPr>
          <a:lstStyle/>
          <a:p>
            <a:pPr rtl="0"/>
            <a:r>
              <a:rPr lang="ja-JP" altLang="en-US" dirty="0">
                <a:latin typeface="Meiryo UI" panose="020B0604030504040204" pitchFamily="50" charset="-128"/>
                <a:ea typeface="Meiryo UI" panose="020B0604030504040204" pitchFamily="50" charset="-128"/>
              </a:rPr>
              <a:t>勉強時間を計画的に立てられる</a:t>
            </a:r>
            <a:r>
              <a:rPr lang="en-US" altLang="ja-JP" dirty="0" err="1">
                <a:latin typeface="Meiryo UI" panose="020B0604030504040204" pitchFamily="50" charset="-128"/>
                <a:ea typeface="Meiryo UI" panose="020B0604030504040204" pitchFamily="50" charset="-128"/>
              </a:rPr>
              <a:t>ToDoApp</a:t>
            </a:r>
            <a:endParaRPr lang="en-US" altLang="ja-JP" dirty="0">
              <a:latin typeface="Meiryo UI" panose="020B0604030504040204" pitchFamily="50" charset="-128"/>
              <a:ea typeface="Meiryo UI" panose="020B0604030504040204" pitchFamily="50" charset="-128"/>
            </a:endParaRPr>
          </a:p>
          <a:p>
            <a:pPr rtl="0"/>
            <a:r>
              <a:rPr lang="ja-JP" altLang="en-US" dirty="0"/>
              <a:t>この時間</a:t>
            </a:r>
            <a:r>
              <a:rPr lang="ja-JP" altLang="en-US" dirty="0">
                <a:latin typeface="Meiryo UI" panose="020B0604030504040204" pitchFamily="50" charset="-128"/>
                <a:ea typeface="Meiryo UI" panose="020B0604030504040204" pitchFamily="50" charset="-128"/>
              </a:rPr>
              <a:t>は〇ページ～〇ページというように時間を設定して管理</a:t>
            </a:r>
          </a:p>
        </p:txBody>
      </p:sp>
      <p:sp>
        <p:nvSpPr>
          <p:cNvPr id="9" name="テキスト プレースホルダー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rtlCol="0"/>
          <a:lstStyle/>
          <a:p>
            <a:pPr rtl="0"/>
            <a:r>
              <a:rPr lang="ja-JP" altLang="en-US" dirty="0">
                <a:latin typeface="Meiryo UI" panose="020B0604030504040204" pitchFamily="50" charset="-128"/>
                <a:ea typeface="Meiryo UI" panose="020B0604030504040204" pitchFamily="50" charset="-128"/>
              </a:rPr>
              <a:t>勉強時間をだらだらと過ごすのではなく、計画性を持つことで、</a:t>
            </a:r>
            <a:r>
              <a:rPr lang="ja-JP" altLang="en-US" dirty="0"/>
              <a:t>ステータス</a:t>
            </a:r>
            <a:r>
              <a:rPr lang="ja-JP" altLang="en-US" dirty="0">
                <a:latin typeface="Meiryo UI" panose="020B0604030504040204" pitchFamily="50" charset="-128"/>
                <a:ea typeface="Meiryo UI" panose="020B0604030504040204" pitchFamily="50" charset="-128"/>
              </a:rPr>
              <a:t>、やれてないことを可視化できる</a:t>
            </a:r>
          </a:p>
        </p:txBody>
      </p:sp>
      <p:sp>
        <p:nvSpPr>
          <p:cNvPr id="10" name="テキスト プレースホルダー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rtlCol="0"/>
          <a:lstStyle/>
          <a:p>
            <a:pPr rtl="0"/>
            <a:r>
              <a:rPr lang="ja-JP" altLang="en-US" dirty="0">
                <a:latin typeface="Meiryo UI" panose="020B0604030504040204" pitchFamily="50" charset="-128"/>
                <a:ea typeface="Meiryo UI" panose="020B0604030504040204" pitchFamily="50" charset="-128"/>
              </a:rPr>
              <a:t>本を予め登録することで、毎回の入力の手間を省く</a:t>
            </a:r>
            <a:endParaRPr lang="en-US" altLang="ja-JP" dirty="0">
              <a:latin typeface="Meiryo UI" panose="020B0604030504040204" pitchFamily="50" charset="-128"/>
              <a:ea typeface="Meiryo UI" panose="020B0604030504040204" pitchFamily="50" charset="-128"/>
            </a:endParaRPr>
          </a:p>
          <a:p>
            <a:pPr rtl="0"/>
            <a:r>
              <a:rPr lang="ja-JP" altLang="en-US" dirty="0"/>
              <a:t>理解度の入力をすることで、復習する際の指標を作れる</a:t>
            </a:r>
            <a:endParaRPr lang="ja-JP" altLang="en-US" dirty="0">
              <a:latin typeface="Meiryo UI" panose="020B0604030504040204" pitchFamily="50" charset="-128"/>
              <a:ea typeface="Meiryo UI" panose="020B0604030504040204" pitchFamily="50" charset="-128"/>
            </a:endParaRPr>
          </a:p>
        </p:txBody>
      </p:sp>
      <p:sp>
        <p:nvSpPr>
          <p:cNvPr id="13" name="スライド番号プレースホルダー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856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522232" y="813470"/>
            <a:ext cx="2743184" cy="1325563"/>
          </a:xfrm>
        </p:spPr>
        <p:txBody>
          <a:bodyPr rtlCol="0" anchor="t"/>
          <a:lstStyle/>
          <a:p>
            <a:pPr algn="r" rtl="0"/>
            <a:r>
              <a:rPr lang="ja-JP" altLang="en-US" dirty="0"/>
              <a:t>機能実装　</a:t>
            </a:r>
            <a:r>
              <a:rPr lang="en-US" altLang="ja-JP" dirty="0"/>
              <a:t>1/2</a:t>
            </a:r>
            <a:endParaRPr lang="ja-JP" altLang="en-US"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type="body" sz="quarter" idx="13"/>
          </p:nvPr>
        </p:nvSpPr>
        <p:spPr>
          <a:xfrm>
            <a:off x="756233" y="1806860"/>
            <a:ext cx="5433204" cy="365125"/>
          </a:xfrm>
        </p:spPr>
        <p:txBody>
          <a:bodyPr vert="horz" lIns="91440" tIns="45720" rIns="91440" bIns="45720" rtlCol="0" anchor="t">
            <a:normAutofit lnSpcReduction="10000"/>
          </a:bodyPr>
          <a:lstStyle/>
          <a:p>
            <a:pPr rtl="0"/>
            <a:r>
              <a:rPr lang="ja-JP" altLang="en-US" b="1" u="sng" dirty="0"/>
              <a:t>時間単位での学習時間の管理</a:t>
            </a:r>
            <a:endParaRPr lang="ja-JP" altLang="en-US" b="1" u="sng" dirty="0">
              <a:latin typeface="Meiryo UI" panose="020B0604030504040204" pitchFamily="50" charset="-128"/>
              <a:ea typeface="Meiryo UI" panose="020B0604030504040204" pitchFamily="50" charset="-128"/>
            </a:endParaRPr>
          </a:p>
        </p:txBody>
      </p:sp>
      <p:sp>
        <p:nvSpPr>
          <p:cNvPr id="4" name="テキスト プレースホルダー 3">
            <a:extLst>
              <a:ext uri="{FF2B5EF4-FFF2-40B4-BE49-F238E27FC236}">
                <a16:creationId xmlns:a16="http://schemas.microsoft.com/office/drawing/2014/main" id="{AC1C80FB-53F9-42EE-B1E6-D0F998EC5DFA}"/>
              </a:ext>
            </a:extLst>
          </p:cNvPr>
          <p:cNvSpPr>
            <a:spLocks noGrp="1"/>
          </p:cNvSpPr>
          <p:nvPr>
            <p:ph type="body" sz="quarter" idx="15"/>
          </p:nvPr>
        </p:nvSpPr>
        <p:spPr>
          <a:xfrm>
            <a:off x="755807" y="2136285"/>
            <a:ext cx="5431971" cy="557950"/>
          </a:xfrm>
        </p:spPr>
        <p:txBody>
          <a:bodyPr rtlCol="0">
            <a:normAutofit fontScale="92500" lnSpcReduction="20000"/>
          </a:bodyPr>
          <a:lstStyle/>
          <a:p>
            <a:pPr rtl="0"/>
            <a:r>
              <a:rPr lang="ja-JP" altLang="en-US" dirty="0"/>
              <a:t>勉強時間を</a:t>
            </a:r>
            <a:r>
              <a:rPr lang="ja-JP" altLang="en-US" dirty="0">
                <a:solidFill>
                  <a:srgbClr val="FF0000"/>
                </a:solidFill>
              </a:rPr>
              <a:t>〇時〇分から〇時〇分</a:t>
            </a:r>
            <a:r>
              <a:rPr lang="ja-JP" altLang="en-US" dirty="0"/>
              <a:t>まで、と設定することで、</a:t>
            </a:r>
            <a:endParaRPr lang="en-US" altLang="ja-JP" dirty="0"/>
          </a:p>
          <a:p>
            <a:pPr rtl="0"/>
            <a:r>
              <a:rPr lang="ja-JP" altLang="en-US" dirty="0">
                <a:latin typeface="Meiryo UI" panose="020B0604030504040204" pitchFamily="50" charset="-128"/>
                <a:ea typeface="Meiryo UI" panose="020B0604030504040204" pitchFamily="50" charset="-128"/>
              </a:rPr>
              <a:t>メリハリのある学習時間を確保する</a:t>
            </a:r>
          </a:p>
        </p:txBody>
      </p:sp>
      <p:sp>
        <p:nvSpPr>
          <p:cNvPr id="5" name="テキスト プレースホルダー 4">
            <a:extLst>
              <a:ext uri="{FF2B5EF4-FFF2-40B4-BE49-F238E27FC236}">
                <a16:creationId xmlns:a16="http://schemas.microsoft.com/office/drawing/2014/main" id="{E81BA2B5-6A90-4204-ABDD-7183FBB03A02}"/>
              </a:ext>
            </a:extLst>
          </p:cNvPr>
          <p:cNvSpPr>
            <a:spLocks noGrp="1"/>
          </p:cNvSpPr>
          <p:nvPr>
            <p:ph type="body" sz="quarter" idx="23"/>
          </p:nvPr>
        </p:nvSpPr>
        <p:spPr>
          <a:xfrm>
            <a:off x="756233" y="3925831"/>
            <a:ext cx="5433204" cy="365125"/>
          </a:xfrm>
        </p:spPr>
        <p:txBody>
          <a:bodyPr rtlCol="0">
            <a:normAutofit lnSpcReduction="10000"/>
          </a:bodyPr>
          <a:lstStyle/>
          <a:p>
            <a:pPr rtl="0"/>
            <a:r>
              <a:rPr lang="ja-JP" altLang="en-US" b="1" u="sng" dirty="0"/>
              <a:t>簡易的な操作性</a:t>
            </a:r>
            <a:endParaRPr lang="ja-JP" altLang="en-US" b="1" u="sng" dirty="0">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7E7D4C34-22A0-4D54-A07D-E1E9A11463E5}"/>
              </a:ext>
            </a:extLst>
          </p:cNvPr>
          <p:cNvSpPr>
            <a:spLocks noGrp="1"/>
          </p:cNvSpPr>
          <p:nvPr>
            <p:ph type="body" sz="quarter" idx="24"/>
          </p:nvPr>
        </p:nvSpPr>
        <p:spPr>
          <a:xfrm>
            <a:off x="755807" y="4255256"/>
            <a:ext cx="5431971" cy="557950"/>
          </a:xfrm>
        </p:spPr>
        <p:txBody>
          <a:bodyPr rtlCol="0">
            <a:normAutofit fontScale="92500" lnSpcReduction="20000"/>
          </a:bodyPr>
          <a:lstStyle/>
          <a:p>
            <a:pPr rtl="0"/>
            <a:r>
              <a:rPr lang="ja-JP" altLang="en-US" dirty="0">
                <a:latin typeface="Meiryo UI" panose="020B0604030504040204" pitchFamily="50" charset="-128"/>
                <a:ea typeface="Meiryo UI" panose="020B0604030504040204" pitchFamily="50" charset="-128"/>
              </a:rPr>
              <a:t>予めテキストを登録すると、タスク登録時に</a:t>
            </a:r>
            <a:r>
              <a:rPr lang="ja-JP" altLang="en-US" dirty="0">
                <a:solidFill>
                  <a:srgbClr val="FF0000"/>
                </a:solidFill>
                <a:latin typeface="Meiryo UI" panose="020B0604030504040204" pitchFamily="50" charset="-128"/>
                <a:ea typeface="Meiryo UI" panose="020B0604030504040204" pitchFamily="50" charset="-128"/>
              </a:rPr>
              <a:t>テキスト名をプルダウン</a:t>
            </a:r>
            <a:r>
              <a:rPr lang="ja-JP" altLang="en-US" dirty="0">
                <a:latin typeface="Meiryo UI" panose="020B0604030504040204" pitchFamily="50" charset="-128"/>
                <a:ea typeface="Meiryo UI" panose="020B0604030504040204" pitchFamily="50" charset="-128"/>
              </a:rPr>
              <a:t>で選べる</a:t>
            </a:r>
            <a:endParaRPr lang="en-US" altLang="ja-JP" dirty="0">
              <a:latin typeface="Meiryo UI" panose="020B0604030504040204" pitchFamily="50" charset="-128"/>
              <a:ea typeface="Meiryo UI" panose="020B0604030504040204" pitchFamily="50" charset="-128"/>
            </a:endParaRPr>
          </a:p>
          <a:p>
            <a:pPr rtl="0"/>
            <a:r>
              <a:rPr lang="ja-JP" altLang="en-US" dirty="0"/>
              <a:t>タスクごとに</a:t>
            </a:r>
            <a:r>
              <a:rPr lang="ja-JP" altLang="en-US" dirty="0">
                <a:solidFill>
                  <a:srgbClr val="FF0000"/>
                </a:solidFill>
              </a:rPr>
              <a:t>開始と終了ページを登録</a:t>
            </a:r>
            <a:r>
              <a:rPr lang="ja-JP" altLang="en-US" dirty="0"/>
              <a:t>する</a:t>
            </a:r>
            <a:endParaRPr lang="ja-JP" altLang="en-US" dirty="0">
              <a:latin typeface="Meiryo UI" panose="020B0604030504040204" pitchFamily="50" charset="-128"/>
              <a:ea typeface="Meiryo UI" panose="020B0604030504040204" pitchFamily="50" charset="-128"/>
            </a:endParaRPr>
          </a:p>
        </p:txBody>
      </p:sp>
      <p:sp>
        <p:nvSpPr>
          <p:cNvPr id="22" name="スライド番号プレースホルダー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9</a:t>
            </a:fld>
            <a:endParaRPr lang="ja-JP" altLang="en-US">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058CA14A-72F4-4A9B-9899-CA0B4D548E71}"/>
              </a:ext>
            </a:extLst>
          </p:cNvPr>
          <p:cNvPicPr>
            <a:picLocks noChangeAspect="1"/>
          </p:cNvPicPr>
          <p:nvPr/>
        </p:nvPicPr>
        <p:blipFill>
          <a:blip r:embed="rId3"/>
          <a:stretch>
            <a:fillRect/>
          </a:stretch>
        </p:blipFill>
        <p:spPr>
          <a:xfrm>
            <a:off x="523891" y="1781791"/>
            <a:ext cx="293089" cy="293089"/>
          </a:xfrm>
          <a:prstGeom prst="rect">
            <a:avLst/>
          </a:prstGeom>
        </p:spPr>
      </p:pic>
      <p:pic>
        <p:nvPicPr>
          <p:cNvPr id="15" name="図 14">
            <a:extLst>
              <a:ext uri="{FF2B5EF4-FFF2-40B4-BE49-F238E27FC236}">
                <a16:creationId xmlns:a16="http://schemas.microsoft.com/office/drawing/2014/main" id="{1197AD07-C7B5-4DC5-8DB6-F5913249E667}"/>
              </a:ext>
            </a:extLst>
          </p:cNvPr>
          <p:cNvPicPr>
            <a:picLocks noChangeAspect="1"/>
          </p:cNvPicPr>
          <p:nvPr/>
        </p:nvPicPr>
        <p:blipFill>
          <a:blip r:embed="rId3"/>
          <a:stretch>
            <a:fillRect/>
          </a:stretch>
        </p:blipFill>
        <p:spPr>
          <a:xfrm>
            <a:off x="523891" y="3904528"/>
            <a:ext cx="293089" cy="293089"/>
          </a:xfrm>
          <a:prstGeom prst="rect">
            <a:avLst/>
          </a:prstGeom>
        </p:spPr>
      </p:pic>
      <p:sp>
        <p:nvSpPr>
          <p:cNvPr id="19" name="タイトル 1">
            <a:extLst>
              <a:ext uri="{FF2B5EF4-FFF2-40B4-BE49-F238E27FC236}">
                <a16:creationId xmlns:a16="http://schemas.microsoft.com/office/drawing/2014/main" id="{0FAF8D6F-5641-4EAF-925C-39A254003572}"/>
              </a:ext>
            </a:extLst>
          </p:cNvPr>
          <p:cNvSpPr txBox="1">
            <a:spLocks/>
          </p:cNvSpPr>
          <p:nvPr/>
        </p:nvSpPr>
        <p:spPr>
          <a:xfrm>
            <a:off x="148318" y="84138"/>
            <a:ext cx="2008956" cy="3419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1800" dirty="0"/>
              <a:t>1.</a:t>
            </a:r>
            <a:r>
              <a:rPr lang="ja-JP" altLang="en-US" sz="1800" dirty="0"/>
              <a:t>コンセプト</a:t>
            </a:r>
          </a:p>
        </p:txBody>
      </p:sp>
      <p:pic>
        <p:nvPicPr>
          <p:cNvPr id="14" name="図 13">
            <a:extLst>
              <a:ext uri="{FF2B5EF4-FFF2-40B4-BE49-F238E27FC236}">
                <a16:creationId xmlns:a16="http://schemas.microsoft.com/office/drawing/2014/main" id="{8F346FBF-967F-4768-A995-3F123460E96F}"/>
              </a:ext>
            </a:extLst>
          </p:cNvPr>
          <p:cNvPicPr>
            <a:picLocks noChangeAspect="1"/>
          </p:cNvPicPr>
          <p:nvPr/>
        </p:nvPicPr>
        <p:blipFill>
          <a:blip r:embed="rId4"/>
          <a:stretch>
            <a:fillRect/>
          </a:stretch>
        </p:blipFill>
        <p:spPr>
          <a:xfrm>
            <a:off x="6764539" y="1711440"/>
            <a:ext cx="3661456" cy="1414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図 19">
            <a:extLst>
              <a:ext uri="{FF2B5EF4-FFF2-40B4-BE49-F238E27FC236}">
                <a16:creationId xmlns:a16="http://schemas.microsoft.com/office/drawing/2014/main" id="{2EA6FDFD-6993-4BAE-BBBF-A6476D73096E}"/>
              </a:ext>
            </a:extLst>
          </p:cNvPr>
          <p:cNvPicPr>
            <a:picLocks noChangeAspect="1"/>
          </p:cNvPicPr>
          <p:nvPr/>
        </p:nvPicPr>
        <p:blipFill rotWithShape="1">
          <a:blip r:embed="rId5"/>
          <a:srcRect b="14626"/>
          <a:stretch/>
        </p:blipFill>
        <p:spPr>
          <a:xfrm>
            <a:off x="6738865" y="4051072"/>
            <a:ext cx="4643596" cy="1639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7" name="直線矢印コネクタ 26">
            <a:extLst>
              <a:ext uri="{FF2B5EF4-FFF2-40B4-BE49-F238E27FC236}">
                <a16:creationId xmlns:a16="http://schemas.microsoft.com/office/drawing/2014/main" id="{E7CC4000-6CC7-4E70-9A95-2C3BE3E2348C}"/>
              </a:ext>
            </a:extLst>
          </p:cNvPr>
          <p:cNvCxnSpPr>
            <a:cxnSpLocks/>
          </p:cNvCxnSpPr>
          <p:nvPr/>
        </p:nvCxnSpPr>
        <p:spPr>
          <a:xfrm>
            <a:off x="3267075" y="2415258"/>
            <a:ext cx="3470131" cy="278977"/>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sp>
        <p:nvSpPr>
          <p:cNvPr id="28" name="正方形/長方形 27">
            <a:extLst>
              <a:ext uri="{FF2B5EF4-FFF2-40B4-BE49-F238E27FC236}">
                <a16:creationId xmlns:a16="http://schemas.microsoft.com/office/drawing/2014/main" id="{23293F1C-1E98-42F4-8C3E-634091D65620}"/>
              </a:ext>
            </a:extLst>
          </p:cNvPr>
          <p:cNvSpPr/>
          <p:nvPr/>
        </p:nvSpPr>
        <p:spPr>
          <a:xfrm>
            <a:off x="6764539" y="2499438"/>
            <a:ext cx="1861277" cy="5859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76F87B1-E41A-474A-953A-96AF3CB1D650}"/>
              </a:ext>
            </a:extLst>
          </p:cNvPr>
          <p:cNvSpPr/>
          <p:nvPr/>
        </p:nvSpPr>
        <p:spPr>
          <a:xfrm>
            <a:off x="6737206" y="4820246"/>
            <a:ext cx="4616593" cy="743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6BA9711B-EBDF-4AED-9A32-F8AAC73E93AF}"/>
              </a:ext>
            </a:extLst>
          </p:cNvPr>
          <p:cNvCxnSpPr>
            <a:cxnSpLocks/>
          </p:cNvCxnSpPr>
          <p:nvPr/>
        </p:nvCxnSpPr>
        <p:spPr>
          <a:xfrm>
            <a:off x="3469644" y="4658293"/>
            <a:ext cx="3269221" cy="463258"/>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sp>
        <p:nvSpPr>
          <p:cNvPr id="32" name="正方形/長方形 31">
            <a:extLst>
              <a:ext uri="{FF2B5EF4-FFF2-40B4-BE49-F238E27FC236}">
                <a16:creationId xmlns:a16="http://schemas.microsoft.com/office/drawing/2014/main" id="{006CA5DC-5F35-4331-93CC-5D464AE72F4A}"/>
              </a:ext>
            </a:extLst>
          </p:cNvPr>
          <p:cNvSpPr/>
          <p:nvPr/>
        </p:nvSpPr>
        <p:spPr>
          <a:xfrm>
            <a:off x="6740523" y="4088832"/>
            <a:ext cx="2413001" cy="632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矢印コネクタ 32">
            <a:extLst>
              <a:ext uri="{FF2B5EF4-FFF2-40B4-BE49-F238E27FC236}">
                <a16:creationId xmlns:a16="http://schemas.microsoft.com/office/drawing/2014/main" id="{C0CA2401-7E2E-49F7-9D51-B814CB42F2B2}"/>
              </a:ext>
            </a:extLst>
          </p:cNvPr>
          <p:cNvCxnSpPr>
            <a:cxnSpLocks/>
          </p:cNvCxnSpPr>
          <p:nvPr/>
        </p:nvCxnSpPr>
        <p:spPr>
          <a:xfrm>
            <a:off x="5600700" y="4432683"/>
            <a:ext cx="1136506" cy="1"/>
          </a:xfrm>
          <a:prstGeom prst="straightConnector1">
            <a:avLst/>
          </a:prstGeom>
          <a:ln w="28575">
            <a:solidFill>
              <a:srgbClr val="FF0000"/>
            </a:solidFill>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941827"/>
      </p:ext>
    </p:extLst>
  </p:cSld>
  <p:clrMapOvr>
    <a:masterClrMapping/>
  </p:clrMapOvr>
</p:sld>
</file>

<file path=ppt/theme/theme1.xml><?xml version="1.0" encoding="utf-8"?>
<a:theme xmlns:a="http://schemas.openxmlformats.org/drawingml/2006/main" name="モノライン">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8_TF56180624_Win32" id="{A41A0222-2DCF-4E82-8D51-27A3C5D88835}" vid="{7F18CA64-ADE2-4BF1-A840-0F5A060938D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販売ミニマリズム ライト ピッチ</Template>
  <TotalTime>9523</TotalTime>
  <Words>1643</Words>
  <Application>Microsoft Office PowerPoint</Application>
  <PresentationFormat>ワイド画面</PresentationFormat>
  <Paragraphs>233</Paragraphs>
  <Slides>28</Slides>
  <Notes>27</Notes>
  <HiddenSlides>8</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HP Simplified Hans</vt:lpstr>
      <vt:lpstr>Meiryo UI</vt:lpstr>
      <vt:lpstr>Arial</vt:lpstr>
      <vt:lpstr>Tenorite</vt:lpstr>
      <vt:lpstr>Wingdings</vt:lpstr>
      <vt:lpstr>モノライン</vt:lpstr>
      <vt:lpstr>TO DO アプリ制作を終えて</vt:lpstr>
      <vt:lpstr>もくじ</vt:lpstr>
      <vt:lpstr>0.自己紹介</vt:lpstr>
      <vt:lpstr>五十住冴加　愛知県出身  大学卒業後 「英語×教育×営業」 の分野で働く  2018年、一念発起してドイツへ プログラミングに出会い 今に至る。</vt:lpstr>
      <vt:lpstr>１.コンセプト</vt:lpstr>
      <vt:lpstr>Q.参考書を1冊すべて終わらせられますか？</vt:lpstr>
      <vt:lpstr>Q.どうしたら参考書を1冊すべて終わらせられますか？</vt:lpstr>
      <vt:lpstr>１．コンセプト</vt:lpstr>
      <vt:lpstr>機能実装　1/2</vt:lpstr>
      <vt:lpstr>機能実装　2/2</vt:lpstr>
      <vt:lpstr>FYT Finish Your TEXT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3.アプリ制作を終えて</vt:lpstr>
      <vt:lpstr>スケジュール</vt:lpstr>
      <vt:lpstr>要件と結果</vt:lpstr>
      <vt:lpstr>永続化とテスト</vt:lpstr>
      <vt:lpstr>その他</vt:lpstr>
      <vt:lpstr>成果物</vt:lpstr>
      <vt:lpstr>4. 感想</vt:lpstr>
      <vt:lpstr>制作課題を終えて</vt:lpstr>
      <vt:lpstr>制作課題を終えて</vt:lpstr>
      <vt:lpstr>ありがとうございました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DO アプリ制作を終えて</dc:title>
  <dc:creator>株式会社 インテックス</dc:creator>
  <cp:lastModifiedBy>株式会社 インテックス</cp:lastModifiedBy>
  <cp:revision>16</cp:revision>
  <dcterms:created xsi:type="dcterms:W3CDTF">2021-11-08T08:23:22Z</dcterms:created>
  <dcterms:modified xsi:type="dcterms:W3CDTF">2021-11-24T05:50:37Z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